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theme/themeOverride1.xml" ContentType="application/vnd.openxmlformats-officedocument.themeOverride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956" r:id="rId1"/>
  </p:sldMasterIdLst>
  <p:notesMasterIdLst>
    <p:notesMasterId r:id="rId69"/>
  </p:notesMasterIdLst>
  <p:handoutMasterIdLst>
    <p:handoutMasterId r:id="rId70"/>
  </p:handoutMasterIdLst>
  <p:sldIdLst>
    <p:sldId id="256" r:id="rId2"/>
    <p:sldId id="558" r:id="rId3"/>
    <p:sldId id="262" r:id="rId4"/>
    <p:sldId id="263" r:id="rId5"/>
    <p:sldId id="459" r:id="rId6"/>
    <p:sldId id="509" r:id="rId7"/>
    <p:sldId id="510" r:id="rId8"/>
    <p:sldId id="511" r:id="rId9"/>
    <p:sldId id="512" r:id="rId10"/>
    <p:sldId id="513" r:id="rId11"/>
    <p:sldId id="514" r:id="rId12"/>
    <p:sldId id="515" r:id="rId13"/>
    <p:sldId id="264" r:id="rId14"/>
    <p:sldId id="405" r:id="rId15"/>
    <p:sldId id="265" r:id="rId16"/>
    <p:sldId id="404" r:id="rId17"/>
    <p:sldId id="402" r:id="rId18"/>
    <p:sldId id="555" r:id="rId19"/>
    <p:sldId id="266" r:id="rId20"/>
    <p:sldId id="456" r:id="rId21"/>
    <p:sldId id="267" r:id="rId22"/>
    <p:sldId id="457" r:id="rId23"/>
    <p:sldId id="268" r:id="rId24"/>
    <p:sldId id="565" r:id="rId25"/>
    <p:sldId id="566" r:id="rId26"/>
    <p:sldId id="552" r:id="rId27"/>
    <p:sldId id="553" r:id="rId28"/>
    <p:sldId id="272" r:id="rId29"/>
    <p:sldId id="508" r:id="rId30"/>
    <p:sldId id="563" r:id="rId31"/>
    <p:sldId id="420" r:id="rId32"/>
    <p:sldId id="422" r:id="rId33"/>
    <p:sldId id="273" r:id="rId34"/>
    <p:sldId id="426" r:id="rId35"/>
    <p:sldId id="517" r:id="rId36"/>
    <p:sldId id="519" r:id="rId37"/>
    <p:sldId id="518" r:id="rId38"/>
    <p:sldId id="520" r:id="rId39"/>
    <p:sldId id="521" r:id="rId40"/>
    <p:sldId id="522" r:id="rId41"/>
    <p:sldId id="274" r:id="rId42"/>
    <p:sldId id="428" r:id="rId43"/>
    <p:sldId id="275" r:id="rId44"/>
    <p:sldId id="277" r:id="rId45"/>
    <p:sldId id="278" r:id="rId46"/>
    <p:sldId id="375" r:id="rId47"/>
    <p:sldId id="378" r:id="rId48"/>
    <p:sldId id="379" r:id="rId49"/>
    <p:sldId id="530" r:id="rId50"/>
    <p:sldId id="585" r:id="rId51"/>
    <p:sldId id="586" r:id="rId52"/>
    <p:sldId id="579" r:id="rId53"/>
    <p:sldId id="573" r:id="rId54"/>
    <p:sldId id="576" r:id="rId55"/>
    <p:sldId id="582" r:id="rId56"/>
    <p:sldId id="583" r:id="rId57"/>
    <p:sldId id="574" r:id="rId58"/>
    <p:sldId id="572" r:id="rId59"/>
    <p:sldId id="538" r:id="rId60"/>
    <p:sldId id="584" r:id="rId61"/>
    <p:sldId id="577" r:id="rId62"/>
    <p:sldId id="569" r:id="rId63"/>
    <p:sldId id="568" r:id="rId64"/>
    <p:sldId id="578" r:id="rId65"/>
    <p:sldId id="533" r:id="rId66"/>
    <p:sldId id="548" r:id="rId67"/>
    <p:sldId id="393" r:id="rId68"/>
  </p:sldIdLst>
  <p:sldSz cx="9144000" cy="6858000" type="screen4x3"/>
  <p:notesSz cx="6797675" cy="9872663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3110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Rumiana Marinova" initials="RM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24A1B"/>
    <a:srgbClr val="006600"/>
    <a:srgbClr val="087445"/>
    <a:srgbClr val="CC66FF"/>
    <a:srgbClr val="0066FF"/>
    <a:srgbClr val="00FFFF"/>
    <a:srgbClr val="CC99FF"/>
    <a:srgbClr val="6600CC"/>
    <a:srgbClr val="9933FF"/>
    <a:srgbClr val="032E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ен стил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56" autoAdjust="0"/>
    <p:restoredTop sz="94803" autoAdjust="0"/>
  </p:normalViewPr>
  <p:slideViewPr>
    <p:cSldViewPr>
      <p:cViewPr varScale="1">
        <p:scale>
          <a:sx n="92" d="100"/>
          <a:sy n="92" d="100"/>
        </p:scale>
        <p:origin x="-1338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69" d="100"/>
          <a:sy n="69" d="100"/>
        </p:scale>
        <p:origin x="-2790" y="-114"/>
      </p:cViewPr>
      <p:guideLst>
        <p:guide orient="horz" pos="3110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" Type="http://schemas.openxmlformats.org/officeDocument/2006/relationships/slide" Target="slides/slide6.xml"/><Relationship Id="rId71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handoutMaster" Target="handoutMasters/handoutMaster1.xml"/><Relationship Id="rId7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9.xlsx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0.xlsx"/><Relationship Id="rId1" Type="http://schemas.openxmlformats.org/officeDocument/2006/relationships/themeOverride" Target="../theme/themeOverride1.xm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1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2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3.xlsx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4.xlsx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bg-BG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800">
                <a:solidFill>
                  <a:schemeClr val="bg2">
                    <a:lumMod val="10000"/>
                  </a:schemeClr>
                </a:solidFill>
              </a:defRPr>
            </a:pPr>
            <a:r>
              <a:rPr lang="ru-RU" sz="1800" dirty="0">
                <a:solidFill>
                  <a:srgbClr val="124A1B"/>
                </a:solidFill>
              </a:rPr>
              <a:t>Структура </a:t>
            </a:r>
            <a:r>
              <a:rPr lang="ru-RU" sz="1800" dirty="0" smtClean="0">
                <a:solidFill>
                  <a:srgbClr val="124A1B"/>
                </a:solidFill>
              </a:rPr>
              <a:t>на</a:t>
            </a:r>
            <a:r>
              <a:rPr lang="ru-RU" sz="1800" baseline="0" dirty="0" smtClean="0">
                <a:solidFill>
                  <a:srgbClr val="124A1B"/>
                </a:solidFill>
              </a:rPr>
              <a:t> </a:t>
            </a:r>
            <a:r>
              <a:rPr lang="ru-RU" sz="1800" dirty="0" smtClean="0">
                <a:solidFill>
                  <a:srgbClr val="124A1B"/>
                </a:solidFill>
              </a:rPr>
              <a:t>приходната </a:t>
            </a:r>
            <a:r>
              <a:rPr lang="ru-RU" sz="1800" dirty="0">
                <a:solidFill>
                  <a:srgbClr val="124A1B"/>
                </a:solidFill>
              </a:rPr>
              <a:t>част на </a:t>
            </a:r>
            <a:r>
              <a:rPr lang="ru-RU" sz="1800" dirty="0" smtClean="0">
                <a:solidFill>
                  <a:srgbClr val="124A1B"/>
                </a:solidFill>
              </a:rPr>
              <a:t>бюджета</a:t>
            </a:r>
            <a:endParaRPr lang="ru-RU" sz="1800" dirty="0">
              <a:solidFill>
                <a:srgbClr val="124A1B"/>
              </a:solidFill>
            </a:endParaRPr>
          </a:p>
        </c:rich>
      </c:tx>
      <c:layout/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4896045980363565"/>
          <c:y val="0.17266511274762267"/>
          <c:w val="0.53915147759308135"/>
          <c:h val="0.74556660525323748"/>
        </c:manualLayout>
      </c:layout>
      <c:pie3DChart>
        <c:varyColors val="1"/>
        <c:ser>
          <c:idx val="0"/>
          <c:order val="0"/>
          <c:tx>
            <c:v>Структура по приходната част на бюджета</c:v>
          </c:tx>
          <c:dPt>
            <c:idx val="0"/>
            <c:bubble3D val="0"/>
            <c:spPr>
              <a:solidFill>
                <a:srgbClr val="CC99FF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B5F4-4321-845F-E7952869871D}"/>
              </c:ext>
            </c:extLst>
          </c:dPt>
          <c:dPt>
            <c:idx val="1"/>
            <c:bubble3D val="0"/>
            <c:spPr>
              <a:solidFill>
                <a:schemeClr val="bg2">
                  <a:lumMod val="50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B5F4-4321-845F-E7952869871D}"/>
              </c:ext>
            </c:extLst>
          </c:dPt>
          <c:dPt>
            <c:idx val="2"/>
            <c:bubble3D val="0"/>
            <c:spPr>
              <a:solidFill>
                <a:schemeClr val="accent5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B5F4-4321-845F-E7952869871D}"/>
              </c:ext>
            </c:extLst>
          </c:dPt>
          <c:dPt>
            <c:idx val="3"/>
            <c:bubble3D val="0"/>
            <c:spPr>
              <a:solidFill>
                <a:srgbClr val="7030A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B5F4-4321-845F-E7952869871D}"/>
              </c:ext>
            </c:extLst>
          </c:dPt>
          <c:dPt>
            <c:idx val="6"/>
            <c:bubble3D val="0"/>
            <c:spPr>
              <a:solidFill>
                <a:srgbClr val="0066FF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B5F4-4321-845F-E7952869871D}"/>
              </c:ext>
            </c:extLst>
          </c:dPt>
          <c:dPt>
            <c:idx val="7"/>
            <c:bubble3D val="0"/>
            <c:spPr>
              <a:solidFill>
                <a:srgbClr val="00FFFF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B5F4-4321-845F-E7952869871D}"/>
              </c:ext>
            </c:extLst>
          </c:dPt>
          <c:dLbls>
            <c:dLbl>
              <c:idx val="0"/>
              <c:layout>
                <c:manualLayout>
                  <c:x val="-7.4066661806163114E-2"/>
                  <c:y val="-0.1600252733074582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5F4-4321-845F-E7952869871D}"/>
                </c:ext>
              </c:extLst>
            </c:dLbl>
            <c:dLbl>
              <c:idx val="1"/>
              <c:layout>
                <c:manualLayout>
                  <c:x val="-0.10328545737338388"/>
                  <c:y val="0.1243890602683430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B5F4-4321-845F-E7952869871D}"/>
                </c:ext>
              </c:extLst>
            </c:dLbl>
            <c:dLbl>
              <c:idx val="2"/>
              <c:layout>
                <c:manualLayout>
                  <c:x val="-6.7825653737727226E-2"/>
                  <c:y val="7.372882165858735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B5F4-4321-845F-E7952869871D}"/>
                </c:ext>
              </c:extLst>
            </c:dLbl>
            <c:dLbl>
              <c:idx val="3"/>
              <c:layout>
                <c:manualLayout>
                  <c:x val="-4.0855327111888794E-2"/>
                  <c:y val="2.439426359634907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B5F4-4321-845F-E7952869871D}"/>
                </c:ext>
              </c:extLst>
            </c:dLbl>
            <c:dLbl>
              <c:idx val="4"/>
              <c:layout>
                <c:manualLayout>
                  <c:x val="-1.1064328764459999E-2"/>
                  <c:y val="-1.172766418358190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686A-4CB4-8E19-3357629BA13C}"/>
                </c:ext>
              </c:extLst>
            </c:dLbl>
            <c:dLbl>
              <c:idx val="5"/>
              <c:layout>
                <c:manualLayout>
                  <c:x val="-1.4517169728783901E-2"/>
                  <c:y val="-5.732835654477782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686A-4CB4-8E19-3357629BA13C}"/>
                </c:ext>
              </c:extLst>
            </c:dLbl>
            <c:dLbl>
              <c:idx val="6"/>
              <c:layout>
                <c:manualLayout>
                  <c:x val="2.8960642072518712E-2"/>
                  <c:y val="-0.1917403008373110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B5F4-4321-845F-E7952869871D}"/>
                </c:ext>
              </c:extLst>
            </c:dLbl>
            <c:dLbl>
              <c:idx val="7"/>
              <c:layout>
                <c:manualLayout>
                  <c:x val="8.9188903470399539E-2"/>
                  <c:y val="-0.1034791150094774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B5F4-4321-845F-E7952869871D}"/>
                </c:ext>
              </c:extLst>
            </c:dLbl>
            <c:numFmt formatCode="#,##0\ &quot;лв.&quot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/>
                </a:pPr>
                <a:endParaRPr lang="bg-B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eparator> </c:separator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Sheet1!$B$3:$B$18</c:f>
              <c:strCache>
                <c:ptCount val="8"/>
                <c:pt idx="0">
                  <c:v>Приходи, помощи, дарения</c:v>
                </c:pt>
                <c:pt idx="1">
                  <c:v>Трансфери</c:v>
                </c:pt>
                <c:pt idx="2">
                  <c:v>Временни безлихвени заеми</c:v>
                </c:pt>
                <c:pt idx="3">
                  <c:v>Предоставена възмездна финансова помощ - /нето/</c:v>
                </c:pt>
                <c:pt idx="4">
                  <c:v>Заеми от банки и други лица в страната</c:v>
                </c:pt>
                <c:pt idx="5">
                  <c:v>Чужди средства</c:v>
                </c:pt>
                <c:pt idx="6">
                  <c:v>Наличности към 01.01.2020 г.</c:v>
                </c:pt>
                <c:pt idx="7">
                  <c:v>Наличности към 31.12.2020 г.</c:v>
                </c:pt>
              </c:strCache>
            </c:strRef>
          </c:cat>
          <c:val>
            <c:numRef>
              <c:f>Sheet1!$C$3:$C$18</c:f>
              <c:numCache>
                <c:formatCode>#,##0</c:formatCode>
                <c:ptCount val="8"/>
                <c:pt idx="0">
                  <c:v>20298658</c:v>
                </c:pt>
                <c:pt idx="1">
                  <c:v>46972758</c:v>
                </c:pt>
                <c:pt idx="2">
                  <c:v>-5237324</c:v>
                </c:pt>
                <c:pt idx="3">
                  <c:v>428083</c:v>
                </c:pt>
                <c:pt idx="4">
                  <c:v>7957892</c:v>
                </c:pt>
                <c:pt idx="5">
                  <c:v>33523</c:v>
                </c:pt>
                <c:pt idx="6">
                  <c:v>14101259</c:v>
                </c:pt>
                <c:pt idx="7">
                  <c:v>-19490923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C-B5F4-4321-845F-E7952869871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72575471468844421"/>
          <c:y val="0.14502800770942104"/>
          <c:w val="0.25757861864489234"/>
          <c:h val="0.8170397311259896"/>
        </c:manualLayout>
      </c:layout>
      <c:overlay val="0"/>
      <c:txPr>
        <a:bodyPr/>
        <a:lstStyle/>
        <a:p>
          <a:pPr>
            <a:defRPr sz="1200" baseline="0"/>
          </a:pPr>
          <a:endParaRPr lang="bg-BG"/>
        </a:p>
      </c:txPr>
    </c:legend>
    <c:plotVisOnly val="1"/>
    <c:dispBlanksAs val="zero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bg-BG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2018 г.</c:v>
                </c:pt>
              </c:strCache>
            </c:strRef>
          </c:tx>
          <c:invertIfNegative val="0"/>
          <c:cat>
            <c:strRef>
              <c:f>Лист1!$A$2</c:f>
              <c:strCache>
                <c:ptCount val="1"/>
                <c:pt idx="0">
                  <c:v>Данъчни приходи</c:v>
                </c:pt>
              </c:strCache>
            </c:strRef>
          </c:cat>
          <c:val>
            <c:numRef>
              <c:f>Лист1!$B$2</c:f>
              <c:numCache>
                <c:formatCode>#,##0</c:formatCode>
                <c:ptCount val="1"/>
                <c:pt idx="0">
                  <c:v>5285136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4156-450E-861E-13CCC31AF664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2019 г.</c:v>
                </c:pt>
              </c:strCache>
            </c:strRef>
          </c:tx>
          <c:invertIfNegative val="0"/>
          <c:cat>
            <c:strRef>
              <c:f>Лист1!$A$2</c:f>
              <c:strCache>
                <c:ptCount val="1"/>
                <c:pt idx="0">
                  <c:v>Данъчни приходи</c:v>
                </c:pt>
              </c:strCache>
            </c:strRef>
          </c:cat>
          <c:val>
            <c:numRef>
              <c:f>Лист1!$C$2</c:f>
              <c:numCache>
                <c:formatCode>#,##0</c:formatCode>
                <c:ptCount val="1"/>
                <c:pt idx="0">
                  <c:v>6074147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4156-450E-861E-13CCC31AF664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2020 г.</c:v>
                </c:pt>
              </c:strCache>
            </c:strRef>
          </c:tx>
          <c:invertIfNegative val="0"/>
          <c:cat>
            <c:strRef>
              <c:f>Лист1!$A$2</c:f>
              <c:strCache>
                <c:ptCount val="1"/>
                <c:pt idx="0">
                  <c:v>Данъчни приходи</c:v>
                </c:pt>
              </c:strCache>
            </c:strRef>
          </c:cat>
          <c:val>
            <c:numRef>
              <c:f>Лист1!$D$2</c:f>
              <c:numCache>
                <c:formatCode>#,##0</c:formatCode>
                <c:ptCount val="1"/>
                <c:pt idx="0">
                  <c:v>6372076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4156-450E-861E-13CCC31AF66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73960576"/>
        <c:axId val="173966464"/>
        <c:axId val="0"/>
      </c:bar3DChart>
      <c:catAx>
        <c:axId val="17396057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 b="1">
                <a:solidFill>
                  <a:srgbClr val="006600"/>
                </a:solidFill>
              </a:defRPr>
            </a:pPr>
            <a:endParaRPr lang="bg-BG"/>
          </a:p>
        </c:txPr>
        <c:crossAx val="173966464"/>
        <c:crosses val="autoZero"/>
        <c:auto val="1"/>
        <c:lblAlgn val="ctr"/>
        <c:lblOffset val="100"/>
        <c:noMultiLvlLbl val="0"/>
      </c:catAx>
      <c:valAx>
        <c:axId val="173966464"/>
        <c:scaling>
          <c:orientation val="minMax"/>
          <c:max val="6300000"/>
          <c:min val="0"/>
        </c:scaling>
        <c:delete val="0"/>
        <c:axPos val="l"/>
        <c:majorGridlines>
          <c:spPr>
            <a:ln>
              <a:noFill/>
            </a:ln>
          </c:spPr>
        </c:majorGridlines>
        <c:numFmt formatCode="#,##0\ &quot;лв.&quot;" sourceLinked="0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bg-BG"/>
          </a:p>
        </c:txPr>
        <c:crossAx val="173960576"/>
        <c:crosses val="autoZero"/>
        <c:crossBetween val="between"/>
      </c:valAx>
    </c:plotArea>
    <c:legend>
      <c:legendPos val="r"/>
      <c:overlay val="0"/>
      <c:txPr>
        <a:bodyPr/>
        <a:lstStyle/>
        <a:p>
          <a:pPr>
            <a:defRPr sz="1400"/>
          </a:pPr>
          <a:endParaRPr lang="bg-BG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bg-BG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bg-BG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7516003207932382"/>
          <c:y val="6.2816911877923876E-2"/>
          <c:w val="0.8016918197725299"/>
          <c:h val="0.50610562755852595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2018 г.</c:v>
                </c:pt>
              </c:strCache>
            </c:strRef>
          </c:tx>
          <c:invertIfNegative val="0"/>
          <c:cat>
            <c:strRef>
              <c:f>Лист1!$A$2:$A$9</c:f>
              <c:strCache>
                <c:ptCount val="8"/>
                <c:pt idx="0">
                  <c:v>Приходи и доходи от собственост</c:v>
                </c:pt>
                <c:pt idx="1">
                  <c:v>Общински такси</c:v>
                </c:pt>
                <c:pt idx="2">
                  <c:v>Глоби, санкции, наказателни лихви</c:v>
                </c:pt>
                <c:pt idx="3">
                  <c:v>Други приходи</c:v>
                </c:pt>
                <c:pt idx="4">
                  <c:v>Внесени ДДС и други данъци върху продажбите</c:v>
                </c:pt>
                <c:pt idx="5">
                  <c:v>Приходи от продажба на нефинансови активи</c:v>
                </c:pt>
                <c:pt idx="6">
                  <c:v>Приходи от концесии </c:v>
                </c:pt>
                <c:pt idx="7">
                  <c:v>Помощи и дарения от страната</c:v>
                </c:pt>
              </c:strCache>
            </c:strRef>
          </c:cat>
          <c:val>
            <c:numRef>
              <c:f>Лист1!$B$2:$B$9</c:f>
              <c:numCache>
                <c:formatCode>#,##0</c:formatCode>
                <c:ptCount val="8"/>
                <c:pt idx="0">
                  <c:v>3337682</c:v>
                </c:pt>
                <c:pt idx="1">
                  <c:v>5832193</c:v>
                </c:pt>
                <c:pt idx="2">
                  <c:v>635818</c:v>
                </c:pt>
                <c:pt idx="3">
                  <c:v>133558</c:v>
                </c:pt>
                <c:pt idx="4">
                  <c:v>-338491</c:v>
                </c:pt>
                <c:pt idx="5">
                  <c:v>2560525</c:v>
                </c:pt>
                <c:pt idx="6">
                  <c:v>133419</c:v>
                </c:pt>
                <c:pt idx="7">
                  <c:v>788802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2BB6-49E2-9E7B-725C1A5248C0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2019 г.</c:v>
                </c:pt>
              </c:strCache>
            </c:strRef>
          </c:tx>
          <c:invertIfNegative val="0"/>
          <c:cat>
            <c:strRef>
              <c:f>Лист1!$A$2:$A$9</c:f>
              <c:strCache>
                <c:ptCount val="8"/>
                <c:pt idx="0">
                  <c:v>Приходи и доходи от собственост</c:v>
                </c:pt>
                <c:pt idx="1">
                  <c:v>Общински такси</c:v>
                </c:pt>
                <c:pt idx="2">
                  <c:v>Глоби, санкции, наказателни лихви</c:v>
                </c:pt>
                <c:pt idx="3">
                  <c:v>Други приходи</c:v>
                </c:pt>
                <c:pt idx="4">
                  <c:v>Внесени ДДС и други данъци върху продажбите</c:v>
                </c:pt>
                <c:pt idx="5">
                  <c:v>Приходи от продажба на нефинансови активи</c:v>
                </c:pt>
                <c:pt idx="6">
                  <c:v>Приходи от концесии </c:v>
                </c:pt>
                <c:pt idx="7">
                  <c:v>Помощи и дарения от страната</c:v>
                </c:pt>
              </c:strCache>
            </c:strRef>
          </c:cat>
          <c:val>
            <c:numRef>
              <c:f>Лист1!$C$2:$C$9</c:f>
              <c:numCache>
                <c:formatCode>#,##0</c:formatCode>
                <c:ptCount val="8"/>
                <c:pt idx="0">
                  <c:v>3433398</c:v>
                </c:pt>
                <c:pt idx="1">
                  <c:v>6054047</c:v>
                </c:pt>
                <c:pt idx="2">
                  <c:v>1160418</c:v>
                </c:pt>
                <c:pt idx="3">
                  <c:v>201259</c:v>
                </c:pt>
                <c:pt idx="4">
                  <c:v>-778416</c:v>
                </c:pt>
                <c:pt idx="5">
                  <c:v>4095734</c:v>
                </c:pt>
                <c:pt idx="6">
                  <c:v>285023</c:v>
                </c:pt>
                <c:pt idx="7">
                  <c:v>732366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2BB6-49E2-9E7B-725C1A5248C0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2020 г.</c:v>
                </c:pt>
              </c:strCache>
            </c:strRef>
          </c:tx>
          <c:invertIfNegative val="0"/>
          <c:cat>
            <c:strRef>
              <c:f>Лист1!$A$2:$A$9</c:f>
              <c:strCache>
                <c:ptCount val="8"/>
                <c:pt idx="0">
                  <c:v>Приходи и доходи от собственост</c:v>
                </c:pt>
                <c:pt idx="1">
                  <c:v>Общински такси</c:v>
                </c:pt>
                <c:pt idx="2">
                  <c:v>Глоби, санкции, наказателни лихви</c:v>
                </c:pt>
                <c:pt idx="3">
                  <c:v>Други приходи</c:v>
                </c:pt>
                <c:pt idx="4">
                  <c:v>Внесени ДДС и други данъци върху продажбите</c:v>
                </c:pt>
                <c:pt idx="5">
                  <c:v>Приходи от продажба на нефинансови активи</c:v>
                </c:pt>
                <c:pt idx="6">
                  <c:v>Приходи от концесии </c:v>
                </c:pt>
                <c:pt idx="7">
                  <c:v>Помощи и дарения от страната</c:v>
                </c:pt>
              </c:strCache>
            </c:strRef>
          </c:cat>
          <c:val>
            <c:numRef>
              <c:f>Лист1!$D$2:$D$9</c:f>
              <c:numCache>
                <c:formatCode>#,##0</c:formatCode>
                <c:ptCount val="8"/>
                <c:pt idx="0">
                  <c:v>2990024</c:v>
                </c:pt>
                <c:pt idx="1">
                  <c:v>5921300</c:v>
                </c:pt>
                <c:pt idx="2">
                  <c:v>457283</c:v>
                </c:pt>
                <c:pt idx="3">
                  <c:v>208321</c:v>
                </c:pt>
                <c:pt idx="4">
                  <c:v>-322563</c:v>
                </c:pt>
                <c:pt idx="5">
                  <c:v>1909510</c:v>
                </c:pt>
                <c:pt idx="6">
                  <c:v>334812</c:v>
                </c:pt>
                <c:pt idx="7">
                  <c:v>1936766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2BB6-49E2-9E7B-725C1A5248C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90383232"/>
        <c:axId val="190384768"/>
        <c:axId val="0"/>
      </c:bar3DChart>
      <c:catAx>
        <c:axId val="19038323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bg-BG"/>
          </a:p>
        </c:txPr>
        <c:crossAx val="190384768"/>
        <c:crosses val="autoZero"/>
        <c:auto val="1"/>
        <c:lblAlgn val="ctr"/>
        <c:lblOffset val="100"/>
        <c:noMultiLvlLbl val="0"/>
      </c:catAx>
      <c:valAx>
        <c:axId val="190384768"/>
        <c:scaling>
          <c:orientation val="minMax"/>
        </c:scaling>
        <c:delete val="0"/>
        <c:axPos val="l"/>
        <c:majorGridlines>
          <c:spPr>
            <a:ln>
              <a:noFill/>
            </a:ln>
          </c:spPr>
        </c:majorGridlines>
        <c:numFmt formatCode="#,##0\ &quot;лв.&quot;" sourceLinked="0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bg-BG"/>
          </a:p>
        </c:txPr>
        <c:crossAx val="190383232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.85666909691844062"/>
          <c:y val="6.2036412677006068E-2"/>
          <c:w val="0.12308155924953826"/>
          <c:h val="0.28899857173955751"/>
        </c:manualLayout>
      </c:layout>
      <c:overlay val="0"/>
      <c:txPr>
        <a:bodyPr/>
        <a:lstStyle/>
        <a:p>
          <a:pPr>
            <a:defRPr sz="1400"/>
          </a:pPr>
          <a:endParaRPr lang="bg-BG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bg-BG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bg-BG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6794425002430252"/>
          <c:y val="3.8718571200422172E-2"/>
          <c:w val="0.67184662681053753"/>
          <c:h val="0.68642655156371513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Лист1!$B$4</c:f>
              <c:strCache>
                <c:ptCount val="1"/>
                <c:pt idx="0">
                  <c:v>2018 г.</c:v>
                </c:pt>
              </c:strCache>
            </c:strRef>
          </c:tx>
          <c:invertIfNegative val="0"/>
          <c:cat>
            <c:strRef>
              <c:f>Лист1!$A$5:$A$9</c:f>
              <c:strCache>
                <c:ptCount val="5"/>
                <c:pt idx="0">
                  <c:v>Приходи и доходи от собственост </c:v>
                </c:pt>
                <c:pt idx="1">
                  <c:v>Глоби, санкции, наказателни лихви</c:v>
                </c:pt>
                <c:pt idx="2">
                  <c:v>Други приходи</c:v>
                </c:pt>
                <c:pt idx="3">
                  <c:v>Внесени ДДС и други данъци върху продажбите</c:v>
                </c:pt>
                <c:pt idx="4">
                  <c:v>Помощи и дарения от страната</c:v>
                </c:pt>
              </c:strCache>
            </c:strRef>
          </c:cat>
          <c:val>
            <c:numRef>
              <c:f>Лист1!$B$5:$B$9</c:f>
              <c:numCache>
                <c:formatCode>#,##0</c:formatCode>
                <c:ptCount val="5"/>
                <c:pt idx="0">
                  <c:v>81431</c:v>
                </c:pt>
                <c:pt idx="1">
                  <c:v>23</c:v>
                </c:pt>
                <c:pt idx="2">
                  <c:v>12648</c:v>
                </c:pt>
                <c:pt idx="3">
                  <c:v>-2283</c:v>
                </c:pt>
                <c:pt idx="4">
                  <c:v>28878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0115-4966-8BC1-D4CC11BFF75E}"/>
            </c:ext>
          </c:extLst>
        </c:ser>
        <c:ser>
          <c:idx val="1"/>
          <c:order val="1"/>
          <c:tx>
            <c:strRef>
              <c:f>Лист1!$C$4</c:f>
              <c:strCache>
                <c:ptCount val="1"/>
                <c:pt idx="0">
                  <c:v>2019 г.</c:v>
                </c:pt>
              </c:strCache>
            </c:strRef>
          </c:tx>
          <c:invertIfNegative val="0"/>
          <c:cat>
            <c:strRef>
              <c:f>Лист1!$A$5:$A$9</c:f>
              <c:strCache>
                <c:ptCount val="5"/>
                <c:pt idx="0">
                  <c:v>Приходи и доходи от собственост </c:v>
                </c:pt>
                <c:pt idx="1">
                  <c:v>Глоби, санкции, наказателни лихви</c:v>
                </c:pt>
                <c:pt idx="2">
                  <c:v>Други приходи</c:v>
                </c:pt>
                <c:pt idx="3">
                  <c:v>Внесени ДДС и други данъци върху продажбите</c:v>
                </c:pt>
                <c:pt idx="4">
                  <c:v>Помощи и дарения от страната</c:v>
                </c:pt>
              </c:strCache>
            </c:strRef>
          </c:cat>
          <c:val>
            <c:numRef>
              <c:f>Лист1!$C$5:$C$9</c:f>
              <c:numCache>
                <c:formatCode>#,##0</c:formatCode>
                <c:ptCount val="5"/>
                <c:pt idx="0">
                  <c:v>76371</c:v>
                </c:pt>
                <c:pt idx="1">
                  <c:v>0</c:v>
                </c:pt>
                <c:pt idx="2">
                  <c:v>53997</c:v>
                </c:pt>
                <c:pt idx="3">
                  <c:v>-2500</c:v>
                </c:pt>
                <c:pt idx="4">
                  <c:v>35604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0115-4966-8BC1-D4CC11BFF75E}"/>
            </c:ext>
          </c:extLst>
        </c:ser>
        <c:ser>
          <c:idx val="2"/>
          <c:order val="2"/>
          <c:tx>
            <c:strRef>
              <c:f>Лист1!$D$4</c:f>
              <c:strCache>
                <c:ptCount val="1"/>
                <c:pt idx="0">
                  <c:v>2020 г.</c:v>
                </c:pt>
              </c:strCache>
            </c:strRef>
          </c:tx>
          <c:invertIfNegative val="0"/>
          <c:cat>
            <c:strRef>
              <c:f>Лист1!$A$5:$A$9</c:f>
              <c:strCache>
                <c:ptCount val="5"/>
                <c:pt idx="0">
                  <c:v>Приходи и доходи от собственост </c:v>
                </c:pt>
                <c:pt idx="1">
                  <c:v>Глоби, санкции, наказателни лихви</c:v>
                </c:pt>
                <c:pt idx="2">
                  <c:v>Други приходи</c:v>
                </c:pt>
                <c:pt idx="3">
                  <c:v>Внесени ДДС и други данъци върху продажбите</c:v>
                </c:pt>
                <c:pt idx="4">
                  <c:v>Помощи и дарения от страната</c:v>
                </c:pt>
              </c:strCache>
            </c:strRef>
          </c:cat>
          <c:val>
            <c:numRef>
              <c:f>Лист1!$D$5:$D$9</c:f>
              <c:numCache>
                <c:formatCode>#,##0</c:formatCode>
                <c:ptCount val="5"/>
                <c:pt idx="0">
                  <c:v>49300</c:v>
                </c:pt>
                <c:pt idx="1">
                  <c:v>0</c:v>
                </c:pt>
                <c:pt idx="2">
                  <c:v>429742</c:v>
                </c:pt>
                <c:pt idx="3">
                  <c:v>-1919</c:v>
                </c:pt>
                <c:pt idx="4">
                  <c:v>14006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0115-4966-8BC1-D4CC11BFF75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90425728"/>
        <c:axId val="190431616"/>
        <c:axId val="0"/>
      </c:bar3DChart>
      <c:catAx>
        <c:axId val="19042572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/>
        </c:spPr>
        <c:txPr>
          <a:bodyPr rot="-2400000" vert="horz" anchor="ctr" anchorCtr="1"/>
          <a:lstStyle/>
          <a:p>
            <a:pPr>
              <a:defRPr sz="1200"/>
            </a:pPr>
            <a:endParaRPr lang="bg-BG"/>
          </a:p>
        </c:txPr>
        <c:crossAx val="190431616"/>
        <c:crosses val="autoZero"/>
        <c:auto val="1"/>
        <c:lblAlgn val="ctr"/>
        <c:lblOffset val="100"/>
        <c:noMultiLvlLbl val="0"/>
      </c:catAx>
      <c:valAx>
        <c:axId val="190431616"/>
        <c:scaling>
          <c:orientation val="minMax"/>
        </c:scaling>
        <c:delete val="0"/>
        <c:axPos val="l"/>
        <c:majorGridlines>
          <c:spPr>
            <a:ln>
              <a:noFill/>
            </a:ln>
          </c:spPr>
        </c:majorGridlines>
        <c:numFmt formatCode="#,##0\ &quot;лв.&quot;" sourceLinked="0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bg-BG"/>
          </a:p>
        </c:txPr>
        <c:crossAx val="19042572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8454396325459317"/>
          <c:y val="0.11190054403677367"/>
          <c:w val="9.3851098473801881E-2"/>
          <c:h val="0.19197541419009001"/>
        </c:manualLayout>
      </c:layout>
      <c:overlay val="0"/>
      <c:txPr>
        <a:bodyPr/>
        <a:lstStyle/>
        <a:p>
          <a:pPr>
            <a:defRPr sz="1400"/>
          </a:pPr>
          <a:endParaRPr lang="bg-BG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bg-BG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bg-BG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>
                <a:solidFill>
                  <a:schemeClr val="bg2">
                    <a:lumMod val="10000"/>
                  </a:schemeClr>
                </a:solidFill>
              </a:defRPr>
            </a:pPr>
            <a:r>
              <a:rPr lang="ru-RU" dirty="0">
                <a:solidFill>
                  <a:srgbClr val="124A1B"/>
                </a:solidFill>
              </a:rPr>
              <a:t>Структура </a:t>
            </a:r>
            <a:r>
              <a:rPr lang="ru-RU" dirty="0" smtClean="0">
                <a:solidFill>
                  <a:srgbClr val="124A1B"/>
                </a:solidFill>
              </a:rPr>
              <a:t>на </a:t>
            </a:r>
            <a:r>
              <a:rPr lang="ru-RU" dirty="0">
                <a:solidFill>
                  <a:srgbClr val="124A1B"/>
                </a:solidFill>
              </a:rPr>
              <a:t>приходната част на бюджета, държавни </a:t>
            </a:r>
            <a:r>
              <a:rPr lang="ru-RU" dirty="0" smtClean="0">
                <a:solidFill>
                  <a:srgbClr val="124A1B"/>
                </a:solidFill>
              </a:rPr>
              <a:t>дейности</a:t>
            </a:r>
            <a:endParaRPr lang="ru-RU" dirty="0">
              <a:solidFill>
                <a:srgbClr val="124A1B"/>
              </a:solidFill>
            </a:endParaRPr>
          </a:p>
        </c:rich>
      </c:tx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4956620005832663"/>
          <c:y val="0.14150949607361121"/>
          <c:w val="0.55617940118596287"/>
          <c:h val="0.79645409124938282"/>
        </c:manualLayout>
      </c:layout>
      <c:pie3DChart>
        <c:varyColors val="1"/>
        <c:ser>
          <c:idx val="1"/>
          <c:order val="1"/>
          <c:tx>
            <c:v>Структура по приходната част на бюджета, държавни дейности</c:v>
          </c:tx>
          <c:dPt>
            <c:idx val="0"/>
            <c:bubble3D val="0"/>
            <c:spPr>
              <a:solidFill>
                <a:srgbClr val="C0000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4881-42F5-8634-9C2F9123873E}"/>
              </c:ext>
            </c:extLst>
          </c:dPt>
          <c:dPt>
            <c:idx val="2"/>
            <c:bubble3D val="0"/>
            <c:spPr>
              <a:solidFill>
                <a:srgbClr val="CC99FF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4881-42F5-8634-9C2F9123873E}"/>
              </c:ext>
            </c:extLst>
          </c:dPt>
          <c:dPt>
            <c:idx val="5"/>
            <c:bubble3D val="0"/>
            <c:spPr>
              <a:solidFill>
                <a:srgbClr val="0066FF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4881-42F5-8634-9C2F9123873E}"/>
              </c:ext>
            </c:extLst>
          </c:dPt>
          <c:dPt>
            <c:idx val="6"/>
            <c:bubble3D val="0"/>
            <c:spPr>
              <a:solidFill>
                <a:srgbClr val="00FFFF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4881-42F5-8634-9C2F9123873E}"/>
              </c:ext>
            </c:extLst>
          </c:dPt>
          <c:dLbls>
            <c:dLbl>
              <c:idx val="0"/>
              <c:layout>
                <c:manualLayout>
                  <c:x val="0.22724324390006839"/>
                  <c:y val="-2.20835612001636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881-42F5-8634-9C2F9123873E}"/>
                </c:ext>
              </c:extLst>
            </c:dLbl>
            <c:dLbl>
              <c:idx val="1"/>
              <c:layout>
                <c:manualLayout>
                  <c:x val="-0.21133019830854477"/>
                  <c:y val="0.1398971015339198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4881-42F5-8634-9C2F9123873E}"/>
                </c:ext>
              </c:extLst>
            </c:dLbl>
            <c:dLbl>
              <c:idx val="2"/>
              <c:layout>
                <c:manualLayout>
                  <c:x val="-2.4927213959366191E-2"/>
                  <c:y val="3.824764655598085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4881-42F5-8634-9C2F9123873E}"/>
                </c:ext>
              </c:extLst>
            </c:dLbl>
            <c:dLbl>
              <c:idx val="3"/>
              <c:layout>
                <c:manualLayout>
                  <c:x val="-5.4025104500826385E-2"/>
                  <c:y val="-4.373556474692190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4881-42F5-8634-9C2F9123873E}"/>
                </c:ext>
              </c:extLst>
            </c:dLbl>
            <c:dLbl>
              <c:idx val="4"/>
              <c:layout>
                <c:manualLayout>
                  <c:x val="-5.4556965101584518E-2"/>
                  <c:y val="-6.781274390600049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4881-42F5-8634-9C2F9123873E}"/>
                </c:ext>
              </c:extLst>
            </c:dLbl>
            <c:dLbl>
              <c:idx val="5"/>
              <c:layout>
                <c:manualLayout>
                  <c:x val="4.1641149023038747E-2"/>
                  <c:y val="-8.994430315226142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4881-42F5-8634-9C2F9123873E}"/>
                </c:ext>
              </c:extLst>
            </c:dLbl>
            <c:dLbl>
              <c:idx val="6"/>
              <c:layout>
                <c:manualLayout>
                  <c:x val="0.17320392242636379"/>
                  <c:y val="-4.144057852512198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4881-42F5-8634-9C2F9123873E}"/>
                </c:ext>
              </c:extLst>
            </c:dLbl>
            <c:numFmt formatCode="#,##0\ &quot;лв.&quot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/>
                </a:pPr>
                <a:endParaRPr lang="bg-B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Sheet1!$B$122:$B$128</c:f>
              <c:strCache>
                <c:ptCount val="7"/>
                <c:pt idx="0">
                  <c:v>Приходи, помощи, дарения</c:v>
                </c:pt>
                <c:pt idx="1">
                  <c:v>Трансфери - взаимоотношения с ЦБ</c:v>
                </c:pt>
                <c:pt idx="2">
                  <c:v>Други трансфери</c:v>
                </c:pt>
                <c:pt idx="3">
                  <c:v>Временни безлихвени заеми</c:v>
                </c:pt>
                <c:pt idx="4">
                  <c:v>Чужди средства </c:v>
                </c:pt>
                <c:pt idx="5">
                  <c:v>Наличност към 01.01.2020 г.</c:v>
                </c:pt>
                <c:pt idx="6">
                  <c:v>Наличност към 31.12.2020 г.</c:v>
                </c:pt>
              </c:strCache>
            </c:strRef>
          </c:cat>
          <c:val>
            <c:numRef>
              <c:f>Sheet1!$D$122:$D$128</c:f>
              <c:numCache>
                <c:formatCode>#,##0</c:formatCode>
                <c:ptCount val="7"/>
                <c:pt idx="0">
                  <c:v>491129</c:v>
                </c:pt>
                <c:pt idx="1">
                  <c:v>45172355</c:v>
                </c:pt>
                <c:pt idx="2">
                  <c:v>3237719</c:v>
                </c:pt>
                <c:pt idx="3">
                  <c:v>20572</c:v>
                </c:pt>
                <c:pt idx="4">
                  <c:v>559589</c:v>
                </c:pt>
                <c:pt idx="5">
                  <c:v>4983504</c:v>
                </c:pt>
                <c:pt idx="6">
                  <c:v>-7440598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B-4881-42F5-8634-9C2F9123873E}"/>
            </c:ext>
          </c:extLst>
        </c:ser>
        <c:ser>
          <c:idx val="0"/>
          <c:order val="0"/>
          <c:cat>
            <c:strRef>
              <c:f>Sheet1!$B$122:$B$128</c:f>
              <c:strCache>
                <c:ptCount val="7"/>
                <c:pt idx="0">
                  <c:v>Приходи, помощи, дарения</c:v>
                </c:pt>
                <c:pt idx="1">
                  <c:v>Трансфери - взаимоотношения с ЦБ</c:v>
                </c:pt>
                <c:pt idx="2">
                  <c:v>Други трансфери</c:v>
                </c:pt>
                <c:pt idx="3">
                  <c:v>Временни безлихвени заеми</c:v>
                </c:pt>
                <c:pt idx="4">
                  <c:v>Чужди средства </c:v>
                </c:pt>
                <c:pt idx="5">
                  <c:v>Наличност към 01.01.2020 г.</c:v>
                </c:pt>
                <c:pt idx="6">
                  <c:v>Наличност към 31.12.2020 г.</c:v>
                </c:pt>
              </c:strCache>
            </c:strRef>
          </c:cat>
          <c:val>
            <c:numRef>
              <c:f>Sheet1!$C$122:$C$128</c:f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C-4881-42F5-8634-9C2F9123873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74344998541849106"/>
          <c:y val="0.17370089359194274"/>
          <c:w val="0.24303647807912937"/>
          <c:h val="0.81063687672891183"/>
        </c:manualLayout>
      </c:layout>
      <c:overlay val="0"/>
      <c:txPr>
        <a:bodyPr/>
        <a:lstStyle/>
        <a:p>
          <a:pPr>
            <a:defRPr sz="1400"/>
          </a:pPr>
          <a:endParaRPr lang="bg-BG"/>
        </a:p>
      </c:txPr>
    </c:legend>
    <c:plotVisOnly val="1"/>
    <c:dispBlanksAs val="zero"/>
    <c:showDLblsOverMax val="0"/>
  </c:chart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bg-BG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>
                <a:solidFill>
                  <a:schemeClr val="bg2">
                    <a:lumMod val="10000"/>
                  </a:schemeClr>
                </a:solidFill>
              </a:defRPr>
            </a:pPr>
            <a:r>
              <a:rPr lang="ru-RU" dirty="0">
                <a:solidFill>
                  <a:srgbClr val="124A1B"/>
                </a:solidFill>
              </a:rPr>
              <a:t>Структура на неданъчните приходи, държавни дейности</a:t>
            </a:r>
          </a:p>
        </c:rich>
      </c:tx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165209730728106"/>
          <c:y val="0.18802466346710198"/>
          <c:w val="0.56030596869835714"/>
          <c:h val="0.74067565557104731"/>
        </c:manualLayout>
      </c:layout>
      <c:pie3DChart>
        <c:varyColors val="1"/>
        <c:ser>
          <c:idx val="1"/>
          <c:order val="1"/>
          <c:tx>
            <c:v>Структура на неданъчните приходи, държавни дейности</c:v>
          </c:tx>
          <c:dPt>
            <c:idx val="0"/>
            <c:bubble3D val="0"/>
            <c:spPr>
              <a:solidFill>
                <a:schemeClr val="accent2">
                  <a:lumMod val="50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ECE6-493E-90C2-76D8B2533D8A}"/>
              </c:ext>
            </c:extLst>
          </c:dPt>
          <c:dPt>
            <c:idx val="2"/>
            <c:bubble3D val="0"/>
            <c:spPr>
              <a:solidFill>
                <a:schemeClr val="accent2">
                  <a:lumMod val="75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ECE6-493E-90C2-76D8B2533D8A}"/>
              </c:ext>
            </c:extLst>
          </c:dPt>
          <c:dPt>
            <c:idx val="3"/>
            <c:bubble3D val="0"/>
            <c:spPr>
              <a:solidFill>
                <a:schemeClr val="accent5">
                  <a:lumMod val="40000"/>
                  <a:lumOff val="60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ECE6-493E-90C2-76D8B2533D8A}"/>
              </c:ext>
            </c:extLst>
          </c:dPt>
          <c:dPt>
            <c:idx val="4"/>
            <c:bubble3D val="0"/>
            <c:spPr>
              <a:solidFill>
                <a:schemeClr val="bg2">
                  <a:lumMod val="75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ECE6-493E-90C2-76D8B2533D8A}"/>
              </c:ext>
            </c:extLst>
          </c:dPt>
          <c:dLbls>
            <c:dLbl>
              <c:idx val="0"/>
              <c:layout>
                <c:manualLayout>
                  <c:x val="1.5721298726548069E-3"/>
                  <c:y val="-9.574119890017246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CE6-493E-90C2-76D8B2533D8A}"/>
                </c:ext>
              </c:extLst>
            </c:dLbl>
            <c:dLbl>
              <c:idx val="1"/>
              <c:layout>
                <c:manualLayout>
                  <c:x val="6.1032735491396907E-2"/>
                  <c:y val="-1.58145942044158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ECE6-493E-90C2-76D8B2533D8A}"/>
                </c:ext>
              </c:extLst>
            </c:dLbl>
            <c:dLbl>
              <c:idx val="2"/>
              <c:layout>
                <c:manualLayout>
                  <c:x val="-5.4869616992320631E-3"/>
                  <c:y val="8.063499060518088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ECE6-493E-90C2-76D8B2533D8A}"/>
                </c:ext>
              </c:extLst>
            </c:dLbl>
            <c:dLbl>
              <c:idx val="3"/>
              <c:layout>
                <c:manualLayout>
                  <c:x val="-6.8918051910177899E-2"/>
                  <c:y val="-2.27245527129262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ECE6-493E-90C2-76D8B2533D8A}"/>
                </c:ext>
              </c:extLst>
            </c:dLbl>
            <c:dLbl>
              <c:idx val="4"/>
              <c:layout>
                <c:manualLayout>
                  <c:x val="-1.1007582385535142E-2"/>
                  <c:y val="-0.100936837059118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ECE6-493E-90C2-76D8B2533D8A}"/>
                </c:ext>
              </c:extLst>
            </c:dLbl>
            <c:numFmt formatCode="#,##0\ &quot;лв.&quot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>
                    <a:solidFill>
                      <a:schemeClr val="tx1"/>
                    </a:solidFill>
                  </a:defRPr>
                </a:pPr>
                <a:endParaRPr lang="bg-B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Sheet1!$B$146:$B$150</c:f>
              <c:strCache>
                <c:ptCount val="5"/>
                <c:pt idx="0">
                  <c:v>Приходи и доходи от собственост</c:v>
                </c:pt>
                <c:pt idx="1">
                  <c:v>Глоби, санкции, наказателни лихви</c:v>
                </c:pt>
                <c:pt idx="2">
                  <c:v>Други приходи</c:v>
                </c:pt>
                <c:pt idx="3">
                  <c:v>Внесени ДДС и други данъци върху продажбите</c:v>
                </c:pt>
                <c:pt idx="4">
                  <c:v>Помощи и дарения от страната</c:v>
                </c:pt>
              </c:strCache>
            </c:strRef>
          </c:cat>
          <c:val>
            <c:numRef>
              <c:f>Sheet1!$D$146:$D$150</c:f>
              <c:numCache>
                <c:formatCode>#,##0</c:formatCode>
                <c:ptCount val="5"/>
                <c:pt idx="0">
                  <c:v>49300</c:v>
                </c:pt>
                <c:pt idx="1">
                  <c:v>0</c:v>
                </c:pt>
                <c:pt idx="2">
                  <c:v>429742</c:v>
                </c:pt>
                <c:pt idx="3">
                  <c:v>-1919</c:v>
                </c:pt>
                <c:pt idx="4">
                  <c:v>14006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9-ECE6-493E-90C2-76D8B2533D8A}"/>
            </c:ext>
          </c:extLst>
        </c:ser>
        <c:ser>
          <c:idx val="0"/>
          <c:order val="0"/>
          <c:cat>
            <c:strRef>
              <c:f>Sheet1!$B$146:$B$150</c:f>
              <c:strCache>
                <c:ptCount val="5"/>
                <c:pt idx="0">
                  <c:v>Приходи и доходи от собственост</c:v>
                </c:pt>
                <c:pt idx="1">
                  <c:v>Глоби, санкции, наказателни лихви</c:v>
                </c:pt>
                <c:pt idx="2">
                  <c:v>Други приходи</c:v>
                </c:pt>
                <c:pt idx="3">
                  <c:v>Внесени ДДС и други данъци върху продажбите</c:v>
                </c:pt>
                <c:pt idx="4">
                  <c:v>Помощи и дарения от страната</c:v>
                </c:pt>
              </c:strCache>
            </c:strRef>
          </c:cat>
          <c:val>
            <c:numRef>
              <c:f>Sheet1!$C$146:$C$150</c:f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A-ECE6-493E-90C2-76D8B2533D8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72698989015261983"/>
          <c:y val="0.17458318409988821"/>
          <c:w val="0.26375085058812009"/>
          <c:h val="0.71437434911258901"/>
        </c:manualLayout>
      </c:layout>
      <c:overlay val="0"/>
      <c:txPr>
        <a:bodyPr/>
        <a:lstStyle/>
        <a:p>
          <a:pPr>
            <a:defRPr sz="1400"/>
          </a:pPr>
          <a:endParaRPr lang="bg-BG"/>
        </a:p>
      </c:txPr>
    </c:legend>
    <c:plotVisOnly val="1"/>
    <c:dispBlanksAs val="zero"/>
    <c:showDLblsOverMax val="0"/>
  </c:chart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bg-BG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>
                <a:solidFill>
                  <a:schemeClr val="bg2">
                    <a:lumMod val="10000"/>
                  </a:schemeClr>
                </a:solidFill>
              </a:defRPr>
            </a:pPr>
            <a:r>
              <a:rPr lang="ru-RU" dirty="0">
                <a:solidFill>
                  <a:schemeClr val="accent1"/>
                </a:solidFill>
              </a:rPr>
              <a:t>Структура на приходната част на бюджета, местни дейности</a:t>
            </a:r>
          </a:p>
        </c:rich>
      </c:tx>
      <c:layout>
        <c:manualLayout>
          <c:xMode val="edge"/>
          <c:yMode val="edge"/>
          <c:x val="0.10517740837950812"/>
          <c:y val="2.9669588671611596E-2"/>
        </c:manualLayout>
      </c:layout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1328387770973071"/>
          <c:y val="0.16727064208005687"/>
          <c:w val="0.62764131914066434"/>
          <c:h val="0.7752361939248491"/>
        </c:manualLayout>
      </c:layout>
      <c:pie3DChart>
        <c:varyColors val="1"/>
        <c:ser>
          <c:idx val="1"/>
          <c:order val="1"/>
          <c:tx>
            <c:v>Структура на приходната част на бюджета, местни дейности</c:v>
          </c:tx>
          <c:dPt>
            <c:idx val="0"/>
            <c:bubble3D val="0"/>
            <c:spPr>
              <a:solidFill>
                <a:schemeClr val="bg2">
                  <a:lumMod val="50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316E-445C-A750-CFA1980474B7}"/>
              </c:ext>
            </c:extLst>
          </c:dPt>
          <c:dPt>
            <c:idx val="2"/>
            <c:bubble3D val="0"/>
            <c:spPr>
              <a:solidFill>
                <a:schemeClr val="accent6">
                  <a:lumMod val="75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316E-445C-A750-CFA1980474B7}"/>
              </c:ext>
            </c:extLst>
          </c:dPt>
          <c:dPt>
            <c:idx val="3"/>
            <c:bubble3D val="0"/>
            <c:spPr>
              <a:solidFill>
                <a:srgbClr val="CC66FF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316E-445C-A750-CFA1980474B7}"/>
              </c:ext>
            </c:extLst>
          </c:dPt>
          <c:dPt>
            <c:idx val="5"/>
            <c:bubble3D val="0"/>
            <c:spPr>
              <a:solidFill>
                <a:srgbClr val="0066FF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316E-445C-A750-CFA1980474B7}"/>
              </c:ext>
            </c:extLst>
          </c:dPt>
          <c:dPt>
            <c:idx val="6"/>
            <c:bubble3D val="0"/>
            <c:spPr>
              <a:solidFill>
                <a:schemeClr val="accent6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316E-445C-A750-CFA1980474B7}"/>
              </c:ext>
            </c:extLst>
          </c:dPt>
          <c:dPt>
            <c:idx val="7"/>
            <c:bubble3D val="0"/>
            <c:spPr>
              <a:solidFill>
                <a:srgbClr val="0066FF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316E-445C-A750-CFA1980474B7}"/>
              </c:ext>
            </c:extLst>
          </c:dPt>
          <c:dPt>
            <c:idx val="8"/>
            <c:bubble3D val="0"/>
            <c:spPr>
              <a:solidFill>
                <a:srgbClr val="00FFFF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316E-445C-A750-CFA1980474B7}"/>
              </c:ext>
            </c:extLst>
          </c:dPt>
          <c:dLbls>
            <c:dLbl>
              <c:idx val="0"/>
              <c:layout>
                <c:manualLayout>
                  <c:x val="-6.6441352948136745E-2"/>
                  <c:y val="-0.1292886838234903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16E-445C-A750-CFA1980474B7}"/>
                </c:ext>
              </c:extLst>
            </c:dLbl>
            <c:dLbl>
              <c:idx val="1"/>
              <c:layout>
                <c:manualLayout>
                  <c:x val="-7.9405246752167549E-2"/>
                  <c:y val="0.1359937560063927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CFD6-49B8-9AED-EBEB65E558D8}"/>
                </c:ext>
              </c:extLst>
            </c:dLbl>
            <c:dLbl>
              <c:idx val="2"/>
              <c:layout>
                <c:manualLayout>
                  <c:x val="6.08936449916022E-4"/>
                  <c:y val="0.2479222261748637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316E-445C-A750-CFA1980474B7}"/>
                </c:ext>
              </c:extLst>
            </c:dLbl>
            <c:dLbl>
              <c:idx val="3"/>
              <c:layout>
                <c:manualLayout>
                  <c:x val="-1.5772863539100894E-2"/>
                  <c:y val="5.95532571240462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316E-445C-A750-CFA1980474B7}"/>
                </c:ext>
              </c:extLst>
            </c:dLbl>
            <c:dLbl>
              <c:idx val="4"/>
              <c:layout>
                <c:manualLayout>
                  <c:x val="-2.6210728166608407E-2"/>
                  <c:y val="2.592319250720757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CFD6-49B8-9AED-EBEB65E558D8}"/>
                </c:ext>
              </c:extLst>
            </c:dLbl>
            <c:dLbl>
              <c:idx val="5"/>
              <c:layout>
                <c:manualLayout>
                  <c:x val="-2.3272030298349868E-2"/>
                  <c:y val="-2.69012057916226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316E-445C-A750-CFA1980474B7}"/>
                </c:ext>
              </c:extLst>
            </c:dLbl>
            <c:dLbl>
              <c:idx val="6"/>
              <c:layout>
                <c:manualLayout>
                  <c:x val="-4.7964408651974535E-3"/>
                  <c:y val="-0.1368058999368167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316E-445C-A750-CFA1980474B7}"/>
                </c:ext>
              </c:extLst>
            </c:dLbl>
            <c:dLbl>
              <c:idx val="7"/>
              <c:layout>
                <c:manualLayout>
                  <c:x val="4.788074586111931E-2"/>
                  <c:y val="-0.161755751535778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316E-445C-A750-CFA1980474B7}"/>
                </c:ext>
              </c:extLst>
            </c:dLbl>
            <c:dLbl>
              <c:idx val="8"/>
              <c:layout>
                <c:manualLayout>
                  <c:x val="6.5401156872361962E-2"/>
                  <c:y val="-7.32915297253386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316E-445C-A750-CFA1980474B7}"/>
                </c:ext>
              </c:extLst>
            </c:dLbl>
            <c:numFmt formatCode="#,##0\ &quot;лв.&quot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/>
                </a:pPr>
                <a:endParaRPr lang="bg-B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Sheet1!$B$170:$B$178</c:f>
              <c:strCache>
                <c:ptCount val="9"/>
                <c:pt idx="0">
                  <c:v>Приходи, помощи, дарения</c:v>
                </c:pt>
                <c:pt idx="1">
                  <c:v>Трансфери - взаимоотношения с ЦБ</c:v>
                </c:pt>
                <c:pt idx="2">
                  <c:v>Други трансфери</c:v>
                </c:pt>
                <c:pt idx="3">
                  <c:v>Временни безлихвени заеми</c:v>
                </c:pt>
                <c:pt idx="4">
                  <c:v>Предоставена възмездна финансова помощ</c:v>
                </c:pt>
                <c:pt idx="5">
                  <c:v>Заеми от банки и други лица в страната</c:v>
                </c:pt>
                <c:pt idx="6">
                  <c:v>Чужди средства </c:v>
                </c:pt>
                <c:pt idx="7">
                  <c:v>Наличност към 01.01.2020 г.</c:v>
                </c:pt>
                <c:pt idx="8">
                  <c:v>Наличност към 31.12.2020 г.</c:v>
                </c:pt>
              </c:strCache>
            </c:strRef>
          </c:cat>
          <c:val>
            <c:numRef>
              <c:f>Sheet1!$D$170:$D$178</c:f>
              <c:numCache>
                <c:formatCode>#,##0</c:formatCode>
                <c:ptCount val="9"/>
                <c:pt idx="0">
                  <c:v>19807529</c:v>
                </c:pt>
                <c:pt idx="1">
                  <c:v>9217186</c:v>
                </c:pt>
                <c:pt idx="2">
                  <c:v>-10654502</c:v>
                </c:pt>
                <c:pt idx="3">
                  <c:v>-5257896</c:v>
                </c:pt>
                <c:pt idx="4">
                  <c:v>428083</c:v>
                </c:pt>
                <c:pt idx="5">
                  <c:v>7957892</c:v>
                </c:pt>
                <c:pt idx="6">
                  <c:v>-526066</c:v>
                </c:pt>
                <c:pt idx="7">
                  <c:v>9117755</c:v>
                </c:pt>
                <c:pt idx="8">
                  <c:v>-12050325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0-316E-445C-A750-CFA1980474B7}"/>
            </c:ext>
          </c:extLst>
        </c:ser>
        <c:ser>
          <c:idx val="0"/>
          <c:order val="0"/>
          <c:cat>
            <c:strRef>
              <c:f>Sheet1!$B$170:$B$178</c:f>
              <c:strCache>
                <c:ptCount val="9"/>
                <c:pt idx="0">
                  <c:v>Приходи, помощи, дарения</c:v>
                </c:pt>
                <c:pt idx="1">
                  <c:v>Трансфери - взаимоотношения с ЦБ</c:v>
                </c:pt>
                <c:pt idx="2">
                  <c:v>Други трансфери</c:v>
                </c:pt>
                <c:pt idx="3">
                  <c:v>Временни безлихвени заеми</c:v>
                </c:pt>
                <c:pt idx="4">
                  <c:v>Предоставена възмездна финансова помощ</c:v>
                </c:pt>
                <c:pt idx="5">
                  <c:v>Заеми от банки и други лица в страната</c:v>
                </c:pt>
                <c:pt idx="6">
                  <c:v>Чужди средства </c:v>
                </c:pt>
                <c:pt idx="7">
                  <c:v>Наличност към 01.01.2020 г.</c:v>
                </c:pt>
                <c:pt idx="8">
                  <c:v>Наличност към 31.12.2020 г.</c:v>
                </c:pt>
              </c:strCache>
            </c:strRef>
          </c:cat>
          <c:val>
            <c:numRef>
              <c:f>Sheet1!$C$170:$C$178</c:f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1-316E-445C-A750-CFA1980474B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76440117764692828"/>
          <c:y val="0.12155717554860609"/>
          <c:w val="0.23508521636710644"/>
          <c:h val="0.83159906764857627"/>
        </c:manualLayout>
      </c:layout>
      <c:overlay val="0"/>
      <c:txPr>
        <a:bodyPr/>
        <a:lstStyle/>
        <a:p>
          <a:pPr>
            <a:defRPr sz="1200"/>
          </a:pPr>
          <a:endParaRPr lang="bg-BG"/>
        </a:p>
      </c:txPr>
    </c:legend>
    <c:plotVisOnly val="1"/>
    <c:dispBlanksAs val="zero"/>
    <c:showDLblsOverMax val="0"/>
  </c:chart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bg-BG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txPr>
        <a:bodyPr/>
        <a:lstStyle/>
        <a:p>
          <a:pPr>
            <a:defRPr b="1">
              <a:solidFill>
                <a:schemeClr val="tx2"/>
              </a:solidFill>
            </a:defRPr>
          </a:pPr>
          <a:endParaRPr lang="bg-BG"/>
        </a:p>
      </c:txPr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232146155341695"/>
          <c:y val="0.172665112747623"/>
          <c:w val="0.58920263439292175"/>
          <c:h val="0.74556660525323748"/>
        </c:manualLayout>
      </c:layout>
      <c:pie3DChart>
        <c:varyColors val="1"/>
        <c:ser>
          <c:idx val="0"/>
          <c:order val="0"/>
          <c:tx>
            <c:v>Структура на данъчните приходи</c:v>
          </c:tx>
          <c:dPt>
            <c:idx val="0"/>
            <c:bubble3D val="0"/>
            <c:spPr>
              <a:solidFill>
                <a:srgbClr val="CC99FF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CA85-4EF0-AC30-081FE70160BB}"/>
              </c:ext>
            </c:extLst>
          </c:dPt>
          <c:dPt>
            <c:idx val="1"/>
            <c:bubble3D val="0"/>
            <c:spPr>
              <a:solidFill>
                <a:schemeClr val="accent2">
                  <a:lumMod val="75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CA85-4EF0-AC30-081FE70160BB}"/>
              </c:ext>
            </c:extLst>
          </c:dPt>
          <c:dPt>
            <c:idx val="2"/>
            <c:bubble3D val="0"/>
            <c:spPr>
              <a:solidFill>
                <a:schemeClr val="bg2">
                  <a:lumMod val="75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CA85-4EF0-AC30-081FE70160BB}"/>
              </c:ext>
            </c:extLst>
          </c:dPt>
          <c:dPt>
            <c:idx val="3"/>
            <c:bubble3D val="0"/>
            <c:spPr>
              <a:solidFill>
                <a:srgbClr val="00B0F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CA85-4EF0-AC30-081FE70160BB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CA85-4EF0-AC30-081FE70160BB}"/>
              </c:ext>
            </c:extLst>
          </c:dPt>
          <c:dLbls>
            <c:dLbl>
              <c:idx val="0"/>
              <c:layout>
                <c:manualLayout>
                  <c:x val="3.3782322348595316E-2"/>
                  <c:y val="-3.86770804020367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A85-4EF0-AC30-081FE70160BB}"/>
                </c:ext>
              </c:extLst>
            </c:dLbl>
            <c:dLbl>
              <c:idx val="1"/>
              <c:layout>
                <c:manualLayout>
                  <c:x val="-2.5326382813259454E-2"/>
                  <c:y val="-0.1398386290412176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CA85-4EF0-AC30-081FE70160BB}"/>
                </c:ext>
              </c:extLst>
            </c:dLbl>
            <c:dLbl>
              <c:idx val="2"/>
              <c:layout>
                <c:manualLayout>
                  <c:x val="-1.9976244288908363E-2"/>
                  <c:y val="4.14505604196642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CA85-4EF0-AC30-081FE70160BB}"/>
                </c:ext>
              </c:extLst>
            </c:dLbl>
            <c:dLbl>
              <c:idx val="3"/>
              <c:layout>
                <c:manualLayout>
                  <c:x val="-6.3131257898318333E-2"/>
                  <c:y val="1.919603272787125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CA85-4EF0-AC30-081FE70160BB}"/>
                </c:ext>
              </c:extLst>
            </c:dLbl>
            <c:dLbl>
              <c:idx val="4"/>
              <c:layout>
                <c:manualLayout>
                  <c:x val="-0.22647844366676426"/>
                  <c:y val="-2.451659489967659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CA85-4EF0-AC30-081FE70160BB}"/>
                </c:ext>
              </c:extLst>
            </c:dLbl>
            <c:dLbl>
              <c:idx val="5"/>
              <c:layout>
                <c:manualLayout>
                  <c:x val="-6.4508603091280314E-2"/>
                  <c:y val="-3.732846273514528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CA85-4EF0-AC30-081FE70160BB}"/>
                </c:ext>
              </c:extLst>
            </c:dLbl>
            <c:numFmt formatCode="#,##0\ &quot;лв.&quot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/>
                </a:pPr>
                <a:endParaRPr lang="bg-B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Sheet1!$B$190:$C$195</c:f>
              <c:strCache>
                <c:ptCount val="6"/>
                <c:pt idx="0">
                  <c:v>Окончателен годишен /патентен/ данък и данък върху таксиметров превоз на пътници</c:v>
                </c:pt>
                <c:pt idx="1">
                  <c:v>Данък върху недвижимите имоти</c:v>
                </c:pt>
                <c:pt idx="2">
                  <c:v>Данък върху превозните средства</c:v>
                </c:pt>
                <c:pt idx="3">
                  <c:v>Данък придобиване на имущество по дарения и възмезден начин</c:v>
                </c:pt>
                <c:pt idx="4">
                  <c:v>Туристически данък</c:v>
                </c:pt>
                <c:pt idx="5">
                  <c:v>Други данъци </c:v>
                </c:pt>
              </c:strCache>
            </c:strRef>
          </c:cat>
          <c:val>
            <c:numRef>
              <c:f>Sheet1!$D$190:$D$195</c:f>
              <c:numCache>
                <c:formatCode>#,##0</c:formatCode>
                <c:ptCount val="6"/>
                <c:pt idx="0">
                  <c:v>154698</c:v>
                </c:pt>
                <c:pt idx="1">
                  <c:v>1488298</c:v>
                </c:pt>
                <c:pt idx="2">
                  <c:v>3154169</c:v>
                </c:pt>
                <c:pt idx="3">
                  <c:v>1547471</c:v>
                </c:pt>
                <c:pt idx="4">
                  <c:v>27437</c:v>
                </c:pt>
                <c:pt idx="5">
                  <c:v>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B-CA85-4EF0-AC30-081FE70160B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74458248274521122"/>
          <c:y val="0.12117761326182613"/>
          <c:w val="0.2461582579955284"/>
          <c:h val="0.84766738880865089"/>
        </c:manualLayout>
      </c:layout>
      <c:overlay val="0"/>
      <c:txPr>
        <a:bodyPr/>
        <a:lstStyle/>
        <a:p>
          <a:pPr>
            <a:defRPr sz="1200"/>
          </a:pPr>
          <a:endParaRPr lang="bg-BG"/>
        </a:p>
      </c:txPr>
    </c:legend>
    <c:plotVisOnly val="1"/>
    <c:dispBlanksAs val="zero"/>
    <c:showDLblsOverMax val="0"/>
  </c:chart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bg-BG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000">
                <a:solidFill>
                  <a:schemeClr val="bg2">
                    <a:lumMod val="10000"/>
                  </a:schemeClr>
                </a:solidFill>
              </a:defRPr>
            </a:pPr>
            <a:r>
              <a:rPr lang="bg-BG" dirty="0">
                <a:solidFill>
                  <a:schemeClr val="accent1"/>
                </a:solidFill>
              </a:rPr>
              <a:t>Структура на неданъчните приходи</a:t>
            </a:r>
          </a:p>
        </c:rich>
      </c:tx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5818763973947716"/>
          <c:y val="0.15958776899347471"/>
          <c:w val="0.56030596869835714"/>
          <c:h val="0.74015025936997414"/>
        </c:manualLayout>
      </c:layout>
      <c:pie3DChart>
        <c:varyColors val="1"/>
        <c:ser>
          <c:idx val="1"/>
          <c:order val="1"/>
          <c:tx>
            <c:v>Структура на неданъчните приходи</c:v>
          </c:tx>
          <c:dPt>
            <c:idx val="0"/>
            <c:bubble3D val="0"/>
            <c:spPr>
              <a:solidFill>
                <a:schemeClr val="bg2">
                  <a:lumMod val="75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EF10-4B29-9D99-EAEBDB5B3303}"/>
              </c:ext>
            </c:extLst>
          </c:dPt>
          <c:dPt>
            <c:idx val="2"/>
            <c:bubble3D val="0"/>
            <c:spPr>
              <a:solidFill>
                <a:schemeClr val="bg2">
                  <a:lumMod val="25000"/>
                </a:schemeClr>
              </a:solidFill>
              <a:ln>
                <a:solidFill>
                  <a:schemeClr val="accent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EF10-4B29-9D99-EAEBDB5B3303}"/>
              </c:ext>
            </c:extLst>
          </c:dPt>
          <c:dPt>
            <c:idx val="3"/>
            <c:bubble3D val="0"/>
            <c:spPr>
              <a:solidFill>
                <a:srgbClr val="CC66FF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EF10-4B29-9D99-EAEBDB5B3303}"/>
              </c:ext>
            </c:extLst>
          </c:dPt>
          <c:dPt>
            <c:idx val="4"/>
            <c:bubble3D val="0"/>
            <c:spPr>
              <a:solidFill>
                <a:schemeClr val="accent5">
                  <a:lumMod val="60000"/>
                  <a:lumOff val="40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EF10-4B29-9D99-EAEBDB5B3303}"/>
              </c:ext>
            </c:extLst>
          </c:dPt>
          <c:dPt>
            <c:idx val="6"/>
            <c:bubble3D val="0"/>
            <c:spPr>
              <a:solidFill>
                <a:srgbClr val="6600CC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EF10-4B29-9D99-EAEBDB5B3303}"/>
              </c:ext>
            </c:extLst>
          </c:dPt>
          <c:dLbls>
            <c:dLbl>
              <c:idx val="0"/>
              <c:layout>
                <c:manualLayout>
                  <c:x val="-2.6697652376786236E-2"/>
                  <c:y val="-6.87807752958729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F10-4B29-9D99-EAEBDB5B3303}"/>
                </c:ext>
              </c:extLst>
            </c:dLbl>
            <c:dLbl>
              <c:idx val="1"/>
              <c:layout>
                <c:manualLayout>
                  <c:x val="-8.9540317876932049E-2"/>
                  <c:y val="0.1552821743539643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EF10-4B29-9D99-EAEBDB5B3303}"/>
                </c:ext>
              </c:extLst>
            </c:dLbl>
            <c:dLbl>
              <c:idx val="2"/>
              <c:layout>
                <c:manualLayout>
                  <c:x val="4.6682098765432077E-2"/>
                  <c:y val="0.2326346361121582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EF10-4B29-9D99-EAEBDB5B3303}"/>
                </c:ext>
              </c:extLst>
            </c:dLbl>
            <c:dLbl>
              <c:idx val="3"/>
              <c:layout>
                <c:manualLayout>
                  <c:x val="-8.011689511033343E-2"/>
                  <c:y val="-1.489511046452976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EF10-4B29-9D99-EAEBDB5B3303}"/>
                </c:ext>
              </c:extLst>
            </c:dLbl>
            <c:dLbl>
              <c:idx val="4"/>
              <c:layout>
                <c:manualLayout>
                  <c:x val="-5.635875376689025E-2"/>
                  <c:y val="-0.1056912727446493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EF10-4B29-9D99-EAEBDB5B3303}"/>
                </c:ext>
              </c:extLst>
            </c:dLbl>
            <c:dLbl>
              <c:idx val="5"/>
              <c:layout>
                <c:manualLayout>
                  <c:x val="9.5705745115194311E-3"/>
                  <c:y val="-8.608874329009616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EF10-4B29-9D99-EAEBDB5B3303}"/>
                </c:ext>
              </c:extLst>
            </c:dLbl>
            <c:dLbl>
              <c:idx val="6"/>
              <c:layout>
                <c:manualLayout>
                  <c:x val="-2.9540560902109457E-2"/>
                  <c:y val="-0.1010547889200970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EF10-4B29-9D99-EAEBDB5B3303}"/>
                </c:ext>
              </c:extLst>
            </c:dLbl>
            <c:dLbl>
              <c:idx val="7"/>
              <c:layout>
                <c:manualLayout>
                  <c:x val="7.7772431223874977E-2"/>
                  <c:y val="-5.849050392638897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EF10-4B29-9D99-EAEBDB5B3303}"/>
                </c:ext>
              </c:extLst>
            </c:dLbl>
            <c:dLbl>
              <c:idx val="8"/>
              <c:layout>
                <c:manualLayout>
                  <c:x val="8.4129362301934782E-2"/>
                  <c:y val="-3.49413032743800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EF10-4B29-9D99-EAEBDB5B3303}"/>
                </c:ext>
              </c:extLst>
            </c:dLbl>
            <c:numFmt formatCode="#,##0\ &quot;лв.&quot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/>
                </a:pPr>
                <a:endParaRPr lang="bg-B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Sheet1!$B$208:$B$215</c:f>
              <c:strCache>
                <c:ptCount val="8"/>
                <c:pt idx="0">
                  <c:v>Приходи и доходи от собственост</c:v>
                </c:pt>
                <c:pt idx="1">
                  <c:v>Общински такси</c:v>
                </c:pt>
                <c:pt idx="2">
                  <c:v>Глоби, санкции, наказателни лихви</c:v>
                </c:pt>
                <c:pt idx="3">
                  <c:v>Други  приходи</c:v>
                </c:pt>
                <c:pt idx="4">
                  <c:v>Внесени ДДС и други данъци върху продажбите</c:v>
                </c:pt>
                <c:pt idx="5">
                  <c:v>Приходи от продажба на нефинансови активи</c:v>
                </c:pt>
                <c:pt idx="6">
                  <c:v>Приходи от концесии</c:v>
                </c:pt>
                <c:pt idx="7">
                  <c:v>Помощи и дарения от страната</c:v>
                </c:pt>
              </c:strCache>
            </c:strRef>
          </c:cat>
          <c:val>
            <c:numRef>
              <c:f>Sheet1!$D$208:$D$215</c:f>
              <c:numCache>
                <c:formatCode>#,##0</c:formatCode>
                <c:ptCount val="8"/>
                <c:pt idx="0">
                  <c:v>2990024</c:v>
                </c:pt>
                <c:pt idx="1">
                  <c:v>5921300</c:v>
                </c:pt>
                <c:pt idx="2">
                  <c:v>457283</c:v>
                </c:pt>
                <c:pt idx="3">
                  <c:v>208321</c:v>
                </c:pt>
                <c:pt idx="4">
                  <c:v>-322563</c:v>
                </c:pt>
                <c:pt idx="5">
                  <c:v>1909510</c:v>
                </c:pt>
                <c:pt idx="6">
                  <c:v>334812</c:v>
                </c:pt>
                <c:pt idx="7">
                  <c:v>1936766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E-EF10-4B29-9D99-EAEBDB5B3303}"/>
            </c:ext>
          </c:extLst>
        </c:ser>
        <c:ser>
          <c:idx val="0"/>
          <c:order val="0"/>
          <c:cat>
            <c:strRef>
              <c:f>Sheet1!$B$208:$B$215</c:f>
              <c:strCache>
                <c:ptCount val="8"/>
                <c:pt idx="0">
                  <c:v>Приходи и доходи от собственост</c:v>
                </c:pt>
                <c:pt idx="1">
                  <c:v>Общински такси</c:v>
                </c:pt>
                <c:pt idx="2">
                  <c:v>Глоби, санкции, наказателни лихви</c:v>
                </c:pt>
                <c:pt idx="3">
                  <c:v>Други  приходи</c:v>
                </c:pt>
                <c:pt idx="4">
                  <c:v>Внесени ДДС и други данъци върху продажбите</c:v>
                </c:pt>
                <c:pt idx="5">
                  <c:v>Приходи от продажба на нефинансови активи</c:v>
                </c:pt>
                <c:pt idx="6">
                  <c:v>Приходи от концесии</c:v>
                </c:pt>
                <c:pt idx="7">
                  <c:v>Помощи и дарения от страната</c:v>
                </c:pt>
              </c:strCache>
            </c:strRef>
          </c:cat>
          <c:val>
            <c:numRef>
              <c:f>Sheet1!$C$208:$C$215</c:f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F-EF10-4B29-9D99-EAEBDB5B33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71001458151064356"/>
          <c:y val="0.16136305955686792"/>
          <c:w val="0.28072615923009631"/>
          <c:h val="0.76357203158101561"/>
        </c:manualLayout>
      </c:layout>
      <c:overlay val="0"/>
      <c:txPr>
        <a:bodyPr/>
        <a:lstStyle/>
        <a:p>
          <a:pPr>
            <a:defRPr sz="1400"/>
          </a:pPr>
          <a:endParaRPr lang="bg-BG"/>
        </a:p>
      </c:txPr>
    </c:legend>
    <c:plotVisOnly val="1"/>
    <c:dispBlanksAs val="zero"/>
    <c:showDLblsOverMax val="0"/>
  </c:chart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bg-BG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>
                <a:solidFill>
                  <a:schemeClr val="bg2">
                    <a:lumMod val="10000"/>
                  </a:schemeClr>
                </a:solidFill>
              </a:defRPr>
            </a:pPr>
            <a:r>
              <a:rPr lang="ru-RU" sz="2000" dirty="0">
                <a:solidFill>
                  <a:schemeClr val="accent1"/>
                </a:solidFill>
              </a:rPr>
              <a:t>Структура на разходите по делегирани отговорности</a:t>
            </a:r>
          </a:p>
        </c:rich>
      </c:tx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6.1921235540001944E-2"/>
          <c:y val="0.17307394566238896"/>
          <c:w val="0.57368754252940735"/>
          <c:h val="0.74015025936997414"/>
        </c:manualLayout>
      </c:layout>
      <c:pie3DChart>
        <c:varyColors val="1"/>
        <c:ser>
          <c:idx val="0"/>
          <c:order val="0"/>
          <c:tx>
            <c:v>Структура на разходите по делегирани отговорности</c:v>
          </c:tx>
          <c:dPt>
            <c:idx val="1"/>
            <c:bubble3D val="0"/>
            <c:spPr>
              <a:solidFill>
                <a:schemeClr val="accent3">
                  <a:lumMod val="20000"/>
                  <a:lumOff val="80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D4EF-47DA-8C85-DAC0EE118088}"/>
              </c:ext>
            </c:extLst>
          </c:dPt>
          <c:dLbls>
            <c:dLbl>
              <c:idx val="0"/>
              <c:layout>
                <c:manualLayout>
                  <c:x val="-5.7589068727520169E-2"/>
                  <c:y val="0.1366616934177903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D4EF-47DA-8C85-DAC0EE118088}"/>
                </c:ext>
              </c:extLst>
            </c:dLbl>
            <c:dLbl>
              <c:idx val="1"/>
              <c:layout>
                <c:manualLayout>
                  <c:x val="1.8500048605035527E-2"/>
                  <c:y val="0.2133020425717187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4EF-47DA-8C85-DAC0EE118088}"/>
                </c:ext>
              </c:extLst>
            </c:dLbl>
            <c:dLbl>
              <c:idx val="2"/>
              <c:layout>
                <c:manualLayout>
                  <c:x val="5.3361159716146592E-2"/>
                  <c:y val="-0.1357743667071963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4EF-47DA-8C85-DAC0EE118088}"/>
                </c:ext>
              </c:extLst>
            </c:dLbl>
            <c:numFmt formatCode="#,##0\ &quot;лв.&quot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/>
                </a:pPr>
                <a:endParaRPr lang="bg-B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Sheet1!$B$231:$C$233</c:f>
              <c:strCache>
                <c:ptCount val="3"/>
                <c:pt idx="0">
                  <c:v>държавни дейности               </c:v>
                </c:pt>
                <c:pt idx="1">
                  <c:v>дофинансирани държавни дейности</c:v>
                </c:pt>
                <c:pt idx="2">
                  <c:v>местни дейности</c:v>
                </c:pt>
              </c:strCache>
            </c:strRef>
          </c:cat>
          <c:val>
            <c:numRef>
              <c:f>Sheet1!$D$231:$D$233</c:f>
              <c:numCache>
                <c:formatCode>#,##0</c:formatCode>
                <c:ptCount val="3"/>
                <c:pt idx="0">
                  <c:v>47024270</c:v>
                </c:pt>
                <c:pt idx="1">
                  <c:v>1172968</c:v>
                </c:pt>
                <c:pt idx="2">
                  <c:v>16866688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D4EF-47DA-8C85-DAC0EE11808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overlay val="0"/>
      <c:txPr>
        <a:bodyPr/>
        <a:lstStyle/>
        <a:p>
          <a:pPr>
            <a:defRPr sz="1400"/>
          </a:pPr>
          <a:endParaRPr lang="bg-BG"/>
        </a:p>
      </c:txPr>
    </c:legend>
    <c:plotVisOnly val="1"/>
    <c:dispBlanksAs val="zero"/>
    <c:showDLblsOverMax val="0"/>
  </c:chart>
  <c:externalData r:id="rId2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bg-BG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>
                <a:solidFill>
                  <a:schemeClr val="bg2">
                    <a:lumMod val="10000"/>
                  </a:schemeClr>
                </a:solidFill>
              </a:defRPr>
            </a:pPr>
            <a:r>
              <a:rPr lang="ru-RU" dirty="0">
                <a:solidFill>
                  <a:schemeClr val="accent1"/>
                </a:solidFill>
              </a:rPr>
              <a:t>Структура на показателите по разходната част на бюджета по икономически елементи</a:t>
            </a:r>
          </a:p>
        </c:rich>
      </c:tx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7.694696594261298E-2"/>
          <c:y val="0.29513637497942607"/>
          <c:w val="0.54921527170214757"/>
          <c:h val="0.69671308955564637"/>
        </c:manualLayout>
      </c:layout>
      <c:pie3DChart>
        <c:varyColors val="1"/>
        <c:ser>
          <c:idx val="0"/>
          <c:order val="0"/>
          <c:tx>
            <c:v>Структура на показателите по разходната част на бюджета по икономически елементи</c:v>
          </c:tx>
          <c:dPt>
            <c:idx val="0"/>
            <c:bubble3D val="0"/>
            <c:spPr>
              <a:solidFill>
                <a:schemeClr val="bg2">
                  <a:lumMod val="50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4AE3-4D54-B9F1-38A4A742C193}"/>
              </c:ext>
            </c:extLst>
          </c:dPt>
          <c:dPt>
            <c:idx val="1"/>
            <c:bubble3D val="0"/>
            <c:spPr>
              <a:solidFill>
                <a:srgbClr val="00B0F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4AE3-4D54-B9F1-38A4A742C193}"/>
              </c:ext>
            </c:extLst>
          </c:dPt>
          <c:dPt>
            <c:idx val="2"/>
            <c:bubble3D val="0"/>
            <c:spPr>
              <a:solidFill>
                <a:srgbClr val="CC66FF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4AE3-4D54-B9F1-38A4A742C193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4AE3-4D54-B9F1-38A4A742C193}"/>
              </c:ext>
            </c:extLst>
          </c:dPt>
          <c:dPt>
            <c:idx val="6"/>
            <c:bubble3D val="0"/>
            <c:spPr>
              <a:solidFill>
                <a:srgbClr val="0066FF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4AE3-4D54-B9F1-38A4A742C193}"/>
              </c:ext>
            </c:extLst>
          </c:dPt>
          <c:dLbls>
            <c:dLbl>
              <c:idx val="0"/>
              <c:layout>
                <c:manualLayout>
                  <c:x val="-0.12816127150772821"/>
                  <c:y val="0.2532763445027901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AE3-4D54-B9F1-38A4A742C193}"/>
                </c:ext>
              </c:extLst>
            </c:dLbl>
            <c:dLbl>
              <c:idx val="1"/>
              <c:layout>
                <c:manualLayout>
                  <c:x val="3.5957992723415551E-2"/>
                  <c:y val="0.2312095613806871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4AE3-4D54-B9F1-38A4A742C193}"/>
                </c:ext>
              </c:extLst>
            </c:dLbl>
            <c:dLbl>
              <c:idx val="2"/>
              <c:layout>
                <c:manualLayout>
                  <c:x val="-5.5502576066880527E-2"/>
                  <c:y val="2.032080110013215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4AE3-4D54-B9F1-38A4A742C193}"/>
                </c:ext>
              </c:extLst>
            </c:dLbl>
            <c:dLbl>
              <c:idx val="3"/>
              <c:layout>
                <c:manualLayout>
                  <c:x val="-3.9602162287206012E-2"/>
                  <c:y val="-1.079488799570991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4AE3-4D54-B9F1-38A4A742C193}"/>
                </c:ext>
              </c:extLst>
            </c:dLbl>
            <c:dLbl>
              <c:idx val="4"/>
              <c:layout>
                <c:manualLayout>
                  <c:x val="-5.1641016502556356E-2"/>
                  <c:y val="-5.458758316033164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4AE3-4D54-B9F1-38A4A742C193}"/>
                </c:ext>
              </c:extLst>
            </c:dLbl>
            <c:dLbl>
              <c:idx val="5"/>
              <c:layout>
                <c:manualLayout>
                  <c:x val="-7.9786766358444908E-2"/>
                  <c:y val="-0.1023511609261924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4AE3-4D54-B9F1-38A4A742C193}"/>
                </c:ext>
              </c:extLst>
            </c:dLbl>
            <c:dLbl>
              <c:idx val="6"/>
              <c:layout>
                <c:manualLayout>
                  <c:x val="-9.6541577057224354E-2"/>
                  <c:y val="-0.1469876447507447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4AE3-4D54-B9F1-38A4A742C193}"/>
                </c:ext>
              </c:extLst>
            </c:dLbl>
            <c:dLbl>
              <c:idx val="7"/>
              <c:layout>
                <c:manualLayout>
                  <c:x val="-0.1155251826433995"/>
                  <c:y val="-0.2025708687964916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4AE3-4D54-B9F1-38A4A742C193}"/>
                </c:ext>
              </c:extLst>
            </c:dLbl>
            <c:dLbl>
              <c:idx val="8"/>
              <c:layout>
                <c:manualLayout>
                  <c:x val="0.14584518591588774"/>
                  <c:y val="-0.127274677314020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4AE3-4D54-B9F1-38A4A742C193}"/>
                </c:ext>
              </c:extLst>
            </c:dLbl>
            <c:dLbl>
              <c:idx val="9"/>
              <c:layout>
                <c:manualLayout>
                  <c:x val="0.17044773845672123"/>
                  <c:y val="-2.913184065073460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4AE3-4D54-B9F1-38A4A742C193}"/>
                </c:ext>
              </c:extLst>
            </c:dLbl>
            <c:dLbl>
              <c:idx val="10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4AE3-4D54-B9F1-38A4A742C193}"/>
                </c:ext>
              </c:extLst>
            </c:dLbl>
            <c:numFmt formatCode="#,##0\ &quot;лв.&quot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/>
                </a:pPr>
                <a:endParaRPr lang="bg-B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Sheet1!$B$247:$C$256</c:f>
              <c:strCache>
                <c:ptCount val="10"/>
                <c:pt idx="0">
                  <c:v>Трудови разходи</c:v>
                </c:pt>
                <c:pt idx="1">
                  <c:v>Издръжка</c:v>
                </c:pt>
                <c:pt idx="2">
                  <c:v>Платени данъци, такси и административни санкции</c:v>
                </c:pt>
                <c:pt idx="3">
                  <c:v>Стипендии</c:v>
                </c:pt>
                <c:pt idx="4">
                  <c:v>Текущи трансфери, обезщетения и помощи за домакинствата</c:v>
                </c:pt>
                <c:pt idx="5">
                  <c:v>Субсидии за нефинансови предприятия </c:v>
                </c:pt>
                <c:pt idx="6">
                  <c:v>Субсидии за юридически лица с нестопанска цел</c:v>
                </c:pt>
                <c:pt idx="7">
                  <c:v>Разходи за членски внос и участие в нетърговски организации</c:v>
                </c:pt>
                <c:pt idx="8">
                  <c:v>Разходи за лихви по заеми в страната</c:v>
                </c:pt>
                <c:pt idx="9">
                  <c:v>Капиталови разходи</c:v>
                </c:pt>
              </c:strCache>
            </c:strRef>
          </c:cat>
          <c:val>
            <c:numRef>
              <c:f>Sheet1!$D$247:$D$256</c:f>
              <c:numCache>
                <c:formatCode>#,##0</c:formatCode>
                <c:ptCount val="10"/>
                <c:pt idx="0">
                  <c:v>44703350</c:v>
                </c:pt>
                <c:pt idx="1">
                  <c:v>14625943</c:v>
                </c:pt>
                <c:pt idx="2">
                  <c:v>-5529317</c:v>
                </c:pt>
                <c:pt idx="3">
                  <c:v>305022</c:v>
                </c:pt>
                <c:pt idx="4">
                  <c:v>1612600</c:v>
                </c:pt>
                <c:pt idx="5">
                  <c:v>1061656</c:v>
                </c:pt>
                <c:pt idx="6">
                  <c:v>2714381</c:v>
                </c:pt>
                <c:pt idx="7">
                  <c:v>31703</c:v>
                </c:pt>
                <c:pt idx="8">
                  <c:v>292600</c:v>
                </c:pt>
                <c:pt idx="9">
                  <c:v>5245988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0-4AE3-4D54-B9F1-38A4A742C19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67776170267187708"/>
          <c:y val="0.14259900924387148"/>
          <c:w val="0.31297905983669538"/>
          <c:h val="0.84265072395283025"/>
        </c:manualLayout>
      </c:layout>
      <c:overlay val="0"/>
      <c:txPr>
        <a:bodyPr/>
        <a:lstStyle/>
        <a:p>
          <a:pPr>
            <a:defRPr sz="1200"/>
          </a:pPr>
          <a:endParaRPr lang="bg-BG"/>
        </a:p>
      </c:txPr>
    </c:legend>
    <c:plotVisOnly val="1"/>
    <c:dispBlanksAs val="zero"/>
    <c:showDLblsOverMax val="0"/>
  </c:chart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bg-BG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Отчет 2018 г.</c:v>
                </c:pt>
              </c:strCache>
            </c:strRef>
          </c:tx>
          <c:invertIfNegative val="0"/>
          <c:cat>
            <c:strRef>
              <c:f>Лист1!$A$2:$A$8</c:f>
              <c:strCache>
                <c:ptCount val="7"/>
                <c:pt idx="0">
                  <c:v>Общи държавни служби</c:v>
                </c:pt>
                <c:pt idx="1">
                  <c:v>Отбрана и сигурност</c:v>
                </c:pt>
                <c:pt idx="2">
                  <c:v>Образование</c:v>
                </c:pt>
                <c:pt idx="3">
                  <c:v>Здравеопазване</c:v>
                </c:pt>
                <c:pt idx="4">
                  <c:v>Социално осигуряване, подпомагане и грижи</c:v>
                </c:pt>
                <c:pt idx="5">
                  <c:v>Култура, спорт, почивни дейности и религиозно дело</c:v>
                </c:pt>
                <c:pt idx="6">
                  <c:v>Икономически дейности и услуги</c:v>
                </c:pt>
              </c:strCache>
            </c:strRef>
          </c:cat>
          <c:val>
            <c:numRef>
              <c:f>Лист1!$B$2:$B$8</c:f>
              <c:numCache>
                <c:formatCode>#,##0</c:formatCode>
                <c:ptCount val="7"/>
                <c:pt idx="0">
                  <c:v>2003270</c:v>
                </c:pt>
                <c:pt idx="1">
                  <c:v>569185</c:v>
                </c:pt>
                <c:pt idx="2">
                  <c:v>25363284</c:v>
                </c:pt>
                <c:pt idx="3">
                  <c:v>1559923</c:v>
                </c:pt>
                <c:pt idx="4">
                  <c:v>3832381</c:v>
                </c:pt>
                <c:pt idx="5">
                  <c:v>1760312</c:v>
                </c:pt>
                <c:pt idx="6">
                  <c:v>205547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7BCD-4271-B906-BEDF512E57F2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Отчет 2019 г.</c:v>
                </c:pt>
              </c:strCache>
            </c:strRef>
          </c:tx>
          <c:invertIfNegative val="0"/>
          <c:cat>
            <c:strRef>
              <c:f>Лист1!$A$2:$A$8</c:f>
              <c:strCache>
                <c:ptCount val="7"/>
                <c:pt idx="0">
                  <c:v>Общи държавни служби</c:v>
                </c:pt>
                <c:pt idx="1">
                  <c:v>Отбрана и сигурност</c:v>
                </c:pt>
                <c:pt idx="2">
                  <c:v>Образование</c:v>
                </c:pt>
                <c:pt idx="3">
                  <c:v>Здравеопазване</c:v>
                </c:pt>
                <c:pt idx="4">
                  <c:v>Социално осигуряване, подпомагане и грижи</c:v>
                </c:pt>
                <c:pt idx="5">
                  <c:v>Култура, спорт, почивни дейности и религиозно дело</c:v>
                </c:pt>
                <c:pt idx="6">
                  <c:v>Икономически дейности и услуги</c:v>
                </c:pt>
              </c:strCache>
            </c:strRef>
          </c:cat>
          <c:val>
            <c:numRef>
              <c:f>Лист1!$C$2:$C$8</c:f>
              <c:numCache>
                <c:formatCode>#,##0</c:formatCode>
                <c:ptCount val="7"/>
                <c:pt idx="0">
                  <c:v>2666581</c:v>
                </c:pt>
                <c:pt idx="1">
                  <c:v>189221</c:v>
                </c:pt>
                <c:pt idx="2">
                  <c:v>28417110</c:v>
                </c:pt>
                <c:pt idx="3">
                  <c:v>1970257</c:v>
                </c:pt>
                <c:pt idx="4">
                  <c:v>4016997</c:v>
                </c:pt>
                <c:pt idx="5">
                  <c:v>1947429</c:v>
                </c:pt>
                <c:pt idx="6">
                  <c:v>523742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7BCD-4271-B906-BEDF512E57F2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Отчет 2020 г.</c:v>
                </c:pt>
              </c:strCache>
            </c:strRef>
          </c:tx>
          <c:invertIfNegative val="0"/>
          <c:cat>
            <c:strRef>
              <c:f>Лист1!$A$2:$A$8</c:f>
              <c:strCache>
                <c:ptCount val="7"/>
                <c:pt idx="0">
                  <c:v>Общи държавни служби</c:v>
                </c:pt>
                <c:pt idx="1">
                  <c:v>Отбрана и сигурност</c:v>
                </c:pt>
                <c:pt idx="2">
                  <c:v>Образование</c:v>
                </c:pt>
                <c:pt idx="3">
                  <c:v>Здравеопазване</c:v>
                </c:pt>
                <c:pt idx="4">
                  <c:v>Социално осигуряване, подпомагане и грижи</c:v>
                </c:pt>
                <c:pt idx="5">
                  <c:v>Култура, спорт, почивни дейности и религиозно дело</c:v>
                </c:pt>
                <c:pt idx="6">
                  <c:v>Икономически дейности и услуги</c:v>
                </c:pt>
              </c:strCache>
            </c:strRef>
          </c:cat>
          <c:val>
            <c:numRef>
              <c:f>Лист1!$D$2:$D$8</c:f>
              <c:numCache>
                <c:formatCode>#,##0</c:formatCode>
                <c:ptCount val="7"/>
                <c:pt idx="0">
                  <c:v>2224457</c:v>
                </c:pt>
                <c:pt idx="1">
                  <c:v>131297</c:v>
                </c:pt>
                <c:pt idx="2">
                  <c:v>32317998</c:v>
                </c:pt>
                <c:pt idx="3">
                  <c:v>2264451</c:v>
                </c:pt>
                <c:pt idx="4">
                  <c:v>7144507</c:v>
                </c:pt>
                <c:pt idx="5">
                  <c:v>2160694</c:v>
                </c:pt>
                <c:pt idx="6">
                  <c:v>780866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7BCD-4271-B906-BEDF512E57F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20549888"/>
        <c:axId val="220551424"/>
        <c:axId val="0"/>
      </c:bar3DChart>
      <c:catAx>
        <c:axId val="22054988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bg-BG"/>
          </a:p>
        </c:txPr>
        <c:crossAx val="220551424"/>
        <c:crosses val="autoZero"/>
        <c:auto val="1"/>
        <c:lblAlgn val="ctr"/>
        <c:lblOffset val="100"/>
        <c:noMultiLvlLbl val="0"/>
      </c:catAx>
      <c:valAx>
        <c:axId val="220551424"/>
        <c:scaling>
          <c:orientation val="minMax"/>
        </c:scaling>
        <c:delete val="0"/>
        <c:axPos val="l"/>
        <c:majorGridlines>
          <c:spPr>
            <a:ln>
              <a:noFill/>
            </a:ln>
          </c:spPr>
        </c:majorGridlines>
        <c:numFmt formatCode="#,##0\ &quot;лв.&quot;" sourceLinked="0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bg-BG"/>
          </a:p>
        </c:txPr>
        <c:crossAx val="220549888"/>
        <c:crosses val="autoZero"/>
        <c:crossBetween val="between"/>
      </c:valAx>
    </c:plotArea>
    <c:legend>
      <c:legendPos val="r"/>
      <c:overlay val="0"/>
      <c:txPr>
        <a:bodyPr/>
        <a:lstStyle/>
        <a:p>
          <a:pPr>
            <a:defRPr sz="1400"/>
          </a:pPr>
          <a:endParaRPr lang="bg-BG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bg-BG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bg-BG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Отчет 2018 г.</c:v>
                </c:pt>
              </c:strCache>
            </c:strRef>
          </c:tx>
          <c:spPr>
            <a:solidFill>
              <a:srgbClr val="0066FF"/>
            </a:solidFill>
          </c:spPr>
          <c:invertIfNegative val="0"/>
          <c:cat>
            <c:strRef>
              <c:f>Лист1!$A$2:$A$10</c:f>
              <c:strCache>
                <c:ptCount val="9"/>
                <c:pt idx="0">
                  <c:v>Общи държавни служби</c:v>
                </c:pt>
                <c:pt idx="1">
                  <c:v>Отбрана и сигурност</c:v>
                </c:pt>
                <c:pt idx="2">
                  <c:v>Образование</c:v>
                </c:pt>
                <c:pt idx="3">
                  <c:v>Здравеопазване</c:v>
                </c:pt>
                <c:pt idx="4">
                  <c:v>Социално осигуряване, подпомагане и грижи</c:v>
                </c:pt>
                <c:pt idx="5">
                  <c:v>Жилищно строителство, БКС и ООС без намаление с възстановен ДДС воден проект, компостираща инсталация и модернизация на градския транспорт</c:v>
                </c:pt>
                <c:pt idx="6">
                  <c:v>Култура, спорт, почивни дейности и религиозно дело</c:v>
                </c:pt>
                <c:pt idx="7">
                  <c:v>Икономически дейности и услуги</c:v>
                </c:pt>
                <c:pt idx="8">
                  <c:v>Разходи некласифицирани в другите функции</c:v>
                </c:pt>
              </c:strCache>
            </c:strRef>
          </c:cat>
          <c:val>
            <c:numRef>
              <c:f>Лист1!$B$2:$B$10</c:f>
              <c:numCache>
                <c:formatCode>#,##0</c:formatCode>
                <c:ptCount val="9"/>
                <c:pt idx="0">
                  <c:v>1783782</c:v>
                </c:pt>
                <c:pt idx="1">
                  <c:v>156671</c:v>
                </c:pt>
                <c:pt idx="2">
                  <c:v>2342425</c:v>
                </c:pt>
                <c:pt idx="3">
                  <c:v>558892</c:v>
                </c:pt>
                <c:pt idx="4">
                  <c:v>1466172</c:v>
                </c:pt>
                <c:pt idx="5">
                  <c:v>6643187</c:v>
                </c:pt>
                <c:pt idx="6">
                  <c:v>3631372</c:v>
                </c:pt>
                <c:pt idx="7">
                  <c:v>2457974</c:v>
                </c:pt>
                <c:pt idx="8">
                  <c:v>198019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2C19-416E-A314-B167F936D534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Отчет 2019 г.</c:v>
                </c:pt>
              </c:strCache>
            </c:strRef>
          </c:tx>
          <c:spPr>
            <a:solidFill>
              <a:srgbClr val="00B0F0"/>
            </a:solidFill>
          </c:spPr>
          <c:invertIfNegative val="0"/>
          <c:cat>
            <c:strRef>
              <c:f>Лист1!$A$2:$A$10</c:f>
              <c:strCache>
                <c:ptCount val="9"/>
                <c:pt idx="0">
                  <c:v>Общи държавни служби</c:v>
                </c:pt>
                <c:pt idx="1">
                  <c:v>Отбрана и сигурност</c:v>
                </c:pt>
                <c:pt idx="2">
                  <c:v>Образование</c:v>
                </c:pt>
                <c:pt idx="3">
                  <c:v>Здравеопазване</c:v>
                </c:pt>
                <c:pt idx="4">
                  <c:v>Социално осигуряване, подпомагане и грижи</c:v>
                </c:pt>
                <c:pt idx="5">
                  <c:v>Жилищно строителство, БКС и ООС без намаление с възстановен ДДС воден проект, компостираща инсталация и модернизация на градския транспорт</c:v>
                </c:pt>
                <c:pt idx="6">
                  <c:v>Култура, спорт, почивни дейности и религиозно дело</c:v>
                </c:pt>
                <c:pt idx="7">
                  <c:v>Икономически дейности и услуги</c:v>
                </c:pt>
                <c:pt idx="8">
                  <c:v>Разходи некласифицирани в другите функции</c:v>
                </c:pt>
              </c:strCache>
            </c:strRef>
          </c:cat>
          <c:val>
            <c:numRef>
              <c:f>Лист1!$C$2:$C$10</c:f>
              <c:numCache>
                <c:formatCode>#,##0</c:formatCode>
                <c:ptCount val="9"/>
                <c:pt idx="0">
                  <c:v>2057987</c:v>
                </c:pt>
                <c:pt idx="1">
                  <c:v>89238</c:v>
                </c:pt>
                <c:pt idx="2">
                  <c:v>2505969</c:v>
                </c:pt>
                <c:pt idx="3">
                  <c:v>274035</c:v>
                </c:pt>
                <c:pt idx="4">
                  <c:v>1576383</c:v>
                </c:pt>
                <c:pt idx="5">
                  <c:v>7941446</c:v>
                </c:pt>
                <c:pt idx="6">
                  <c:v>3496031</c:v>
                </c:pt>
                <c:pt idx="7">
                  <c:v>3954763</c:v>
                </c:pt>
                <c:pt idx="8">
                  <c:v>206515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2C19-416E-A314-B167F936D534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Отчет 2020 г.</c:v>
                </c:pt>
              </c:strCache>
            </c:strRef>
          </c:tx>
          <c:spPr>
            <a:solidFill>
              <a:srgbClr val="00FFFF"/>
            </a:solidFill>
          </c:spPr>
          <c:invertIfNegative val="0"/>
          <c:cat>
            <c:strRef>
              <c:f>Лист1!$A$2:$A$10</c:f>
              <c:strCache>
                <c:ptCount val="9"/>
                <c:pt idx="0">
                  <c:v>Общи държавни служби</c:v>
                </c:pt>
                <c:pt idx="1">
                  <c:v>Отбрана и сигурност</c:v>
                </c:pt>
                <c:pt idx="2">
                  <c:v>Образование</c:v>
                </c:pt>
                <c:pt idx="3">
                  <c:v>Здравеопазване</c:v>
                </c:pt>
                <c:pt idx="4">
                  <c:v>Социално осигуряване, подпомагане и грижи</c:v>
                </c:pt>
                <c:pt idx="5">
                  <c:v>Жилищно строителство, БКС и ООС без намаление с възстановен ДДС воден проект, компостираща инсталация и модернизация на градския транспорт</c:v>
                </c:pt>
                <c:pt idx="6">
                  <c:v>Култура, спорт, почивни дейности и религиозно дело</c:v>
                </c:pt>
                <c:pt idx="7">
                  <c:v>Икономически дейности и услуги</c:v>
                </c:pt>
                <c:pt idx="8">
                  <c:v>Разходи некласифицирани в другите функции</c:v>
                </c:pt>
              </c:strCache>
            </c:strRef>
          </c:cat>
          <c:val>
            <c:numRef>
              <c:f>Лист1!$D$2:$D$10</c:f>
              <c:numCache>
                <c:formatCode>#,##0</c:formatCode>
                <c:ptCount val="9"/>
                <c:pt idx="0">
                  <c:v>1864819</c:v>
                </c:pt>
                <c:pt idx="1">
                  <c:v>139169</c:v>
                </c:pt>
                <c:pt idx="2">
                  <c:v>2098882</c:v>
                </c:pt>
                <c:pt idx="3">
                  <c:v>328086</c:v>
                </c:pt>
                <c:pt idx="4">
                  <c:v>1698442</c:v>
                </c:pt>
                <c:pt idx="5">
                  <c:v>9238953</c:v>
                </c:pt>
                <c:pt idx="6">
                  <c:v>3854203</c:v>
                </c:pt>
                <c:pt idx="7">
                  <c:v>3108945</c:v>
                </c:pt>
                <c:pt idx="8">
                  <c:v>318913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2C19-416E-A314-B167F936D53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93376256"/>
        <c:axId val="193377792"/>
        <c:axId val="0"/>
      </c:bar3DChart>
      <c:catAx>
        <c:axId val="19337625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bg-BG"/>
          </a:p>
        </c:txPr>
        <c:crossAx val="193377792"/>
        <c:crosses val="autoZero"/>
        <c:auto val="1"/>
        <c:lblAlgn val="ctr"/>
        <c:lblOffset val="100"/>
        <c:noMultiLvlLbl val="0"/>
      </c:catAx>
      <c:valAx>
        <c:axId val="193377792"/>
        <c:scaling>
          <c:orientation val="minMax"/>
        </c:scaling>
        <c:delete val="0"/>
        <c:axPos val="l"/>
        <c:majorGridlines>
          <c:spPr>
            <a:ln>
              <a:noFill/>
            </a:ln>
          </c:spPr>
        </c:majorGridlines>
        <c:numFmt formatCode="#,##0\ &quot;лв.&quot;" sourceLinked="0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bg-BG"/>
          </a:p>
        </c:txPr>
        <c:crossAx val="193376256"/>
        <c:crosses val="autoZero"/>
        <c:crossBetween val="between"/>
      </c:valAx>
    </c:plotArea>
    <c:legend>
      <c:legendPos val="r"/>
      <c:overlay val="0"/>
      <c:txPr>
        <a:bodyPr/>
        <a:lstStyle/>
        <a:p>
          <a:pPr>
            <a:defRPr sz="1400"/>
          </a:pPr>
          <a:endParaRPr lang="bg-BG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bg-BG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bg-BG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3391076115485565"/>
          <c:y val="4.0593391773432234E-2"/>
          <c:w val="0.68719949936813451"/>
          <c:h val="0.56745074094328907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Отчет 2018 г.</c:v>
                </c:pt>
              </c:strCache>
            </c:strRef>
          </c:tx>
          <c:spPr>
            <a:solidFill>
              <a:srgbClr val="6600CC"/>
            </a:solidFill>
          </c:spPr>
          <c:invertIfNegative val="0"/>
          <c:cat>
            <c:strRef>
              <c:f>Лист1!$A$2:$A$5</c:f>
              <c:strCache>
                <c:ptCount val="4"/>
                <c:pt idx="0">
                  <c:v>Общи държавни служби</c:v>
                </c:pt>
                <c:pt idx="1">
                  <c:v>Образование</c:v>
                </c:pt>
                <c:pt idx="2">
                  <c:v>Социално осигуряване, подпомагане и грижи</c:v>
                </c:pt>
                <c:pt idx="3">
                  <c:v>Култура, спорт, почивни дейности и религиозно дело</c:v>
                </c:pt>
              </c:strCache>
            </c:strRef>
          </c:cat>
          <c:val>
            <c:numRef>
              <c:f>Лист1!$B$2:$B$5</c:f>
              <c:numCache>
                <c:formatCode>#,##0</c:formatCode>
                <c:ptCount val="4"/>
                <c:pt idx="0">
                  <c:v>568607</c:v>
                </c:pt>
                <c:pt idx="1">
                  <c:v>152408</c:v>
                </c:pt>
                <c:pt idx="2">
                  <c:v>44373</c:v>
                </c:pt>
                <c:pt idx="3">
                  <c:v>136178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6EFC-4D57-98BF-C81A8B07E0D0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Отчет 2019 г.</c:v>
                </c:pt>
              </c:strCache>
            </c:strRef>
          </c:tx>
          <c:spPr>
            <a:solidFill>
              <a:srgbClr val="9933FF"/>
            </a:solidFill>
          </c:spPr>
          <c:invertIfNegative val="0"/>
          <c:cat>
            <c:strRef>
              <c:f>Лист1!$A$2:$A$5</c:f>
              <c:strCache>
                <c:ptCount val="4"/>
                <c:pt idx="0">
                  <c:v>Общи държавни служби</c:v>
                </c:pt>
                <c:pt idx="1">
                  <c:v>Образование</c:v>
                </c:pt>
                <c:pt idx="2">
                  <c:v>Социално осигуряване, подпомагане и грижи</c:v>
                </c:pt>
                <c:pt idx="3">
                  <c:v>Култура, спорт, почивни дейности и религиозно дело</c:v>
                </c:pt>
              </c:strCache>
            </c:strRef>
          </c:cat>
          <c:val>
            <c:numRef>
              <c:f>Лист1!$C$2:$C$5</c:f>
              <c:numCache>
                <c:formatCode>#,##0</c:formatCode>
                <c:ptCount val="4"/>
                <c:pt idx="0">
                  <c:v>595596</c:v>
                </c:pt>
                <c:pt idx="1">
                  <c:v>443510</c:v>
                </c:pt>
                <c:pt idx="2">
                  <c:v>47134</c:v>
                </c:pt>
                <c:pt idx="3">
                  <c:v>101961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6EFC-4D57-98BF-C81A8B07E0D0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Отчет 2020 г.</c:v>
                </c:pt>
              </c:strCache>
            </c:strRef>
          </c:tx>
          <c:spPr>
            <a:solidFill>
              <a:srgbClr val="CC66FF"/>
            </a:solidFill>
          </c:spPr>
          <c:invertIfNegative val="0"/>
          <c:cat>
            <c:strRef>
              <c:f>Лист1!$A$2:$A$5</c:f>
              <c:strCache>
                <c:ptCount val="4"/>
                <c:pt idx="0">
                  <c:v>Общи държавни служби</c:v>
                </c:pt>
                <c:pt idx="1">
                  <c:v>Образование</c:v>
                </c:pt>
                <c:pt idx="2">
                  <c:v>Социално осигуряване, подпомагане и грижи</c:v>
                </c:pt>
                <c:pt idx="3">
                  <c:v>Култура, спорт, почивни дейности и религиозно дело</c:v>
                </c:pt>
              </c:strCache>
            </c:strRef>
          </c:cat>
          <c:val>
            <c:numRef>
              <c:f>Лист1!$D$2:$D$5</c:f>
              <c:numCache>
                <c:formatCode>#,##0</c:formatCode>
                <c:ptCount val="4"/>
                <c:pt idx="0">
                  <c:v>727185</c:v>
                </c:pt>
                <c:pt idx="1">
                  <c:v>203970</c:v>
                </c:pt>
                <c:pt idx="2">
                  <c:v>87746</c:v>
                </c:pt>
                <c:pt idx="3">
                  <c:v>154067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6EFC-4D57-98BF-C81A8B07E0D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18692992"/>
        <c:axId val="219022464"/>
        <c:axId val="0"/>
      </c:bar3DChart>
      <c:catAx>
        <c:axId val="21869299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 rot="-2160000"/>
          <a:lstStyle/>
          <a:p>
            <a:pPr>
              <a:defRPr sz="1200"/>
            </a:pPr>
            <a:endParaRPr lang="bg-BG"/>
          </a:p>
        </c:txPr>
        <c:crossAx val="219022464"/>
        <c:crosses val="autoZero"/>
        <c:auto val="1"/>
        <c:lblAlgn val="ctr"/>
        <c:lblOffset val="100"/>
        <c:noMultiLvlLbl val="0"/>
      </c:catAx>
      <c:valAx>
        <c:axId val="219022464"/>
        <c:scaling>
          <c:orientation val="minMax"/>
        </c:scaling>
        <c:delete val="0"/>
        <c:axPos val="l"/>
        <c:majorGridlines>
          <c:spPr>
            <a:ln>
              <a:noFill/>
            </a:ln>
          </c:spPr>
        </c:majorGridlines>
        <c:numFmt formatCode="#,##0\ &quot;лв.&quot;" sourceLinked="0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bg-BG"/>
          </a:p>
        </c:txPr>
        <c:crossAx val="218692992"/>
        <c:crosses val="autoZero"/>
        <c:crossBetween val="between"/>
      </c:valAx>
    </c:plotArea>
    <c:legend>
      <c:legendPos val="r"/>
      <c:overlay val="0"/>
      <c:txPr>
        <a:bodyPr/>
        <a:lstStyle/>
        <a:p>
          <a:pPr>
            <a:defRPr sz="1400"/>
          </a:pPr>
          <a:endParaRPr lang="bg-BG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bg-BG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bg-BG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>
                <a:solidFill>
                  <a:schemeClr val="bg2">
                    <a:lumMod val="10000"/>
                  </a:schemeClr>
                </a:solidFill>
              </a:defRPr>
            </a:pPr>
            <a:r>
              <a:rPr lang="ru-RU" dirty="0">
                <a:solidFill>
                  <a:schemeClr val="accent1"/>
                </a:solidFill>
              </a:rPr>
              <a:t>Структура на показателите по разходната част на бюджета по функционален признак</a:t>
            </a:r>
          </a:p>
        </c:rich>
      </c:tx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4988334791484398"/>
          <c:y val="0.26127864613938184"/>
          <c:w val="0.55207118207446293"/>
          <c:h val="0.69562452590305468"/>
        </c:manualLayout>
      </c:layout>
      <c:pie3DChart>
        <c:varyColors val="1"/>
        <c:ser>
          <c:idx val="0"/>
          <c:order val="0"/>
          <c:tx>
            <c:v>Структура на показателите по разходната част на бюджета по функционален признак</c:v>
          </c:tx>
          <c:dPt>
            <c:idx val="0"/>
            <c:bubble3D val="0"/>
            <c:spPr>
              <a:solidFill>
                <a:schemeClr val="bg2">
                  <a:lumMod val="50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6C32-4177-9FC5-2FB059D03586}"/>
              </c:ext>
            </c:extLst>
          </c:dPt>
          <c:dPt>
            <c:idx val="1"/>
            <c:bubble3D val="0"/>
            <c:spPr>
              <a:solidFill>
                <a:schemeClr val="accent3">
                  <a:lumMod val="20000"/>
                  <a:lumOff val="80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6C32-4177-9FC5-2FB059D03586}"/>
              </c:ext>
            </c:extLst>
          </c:dPt>
          <c:dPt>
            <c:idx val="2"/>
            <c:bubble3D val="0"/>
            <c:spPr>
              <a:solidFill>
                <a:schemeClr val="accent2">
                  <a:lumMod val="75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6C32-4177-9FC5-2FB059D03586}"/>
              </c:ext>
            </c:extLst>
          </c:dPt>
          <c:dPt>
            <c:idx val="5"/>
            <c:bubble3D val="0"/>
            <c:spPr>
              <a:solidFill>
                <a:srgbClr val="CC000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6C32-4177-9FC5-2FB059D03586}"/>
              </c:ext>
            </c:extLst>
          </c:dPt>
          <c:dPt>
            <c:idx val="6"/>
            <c:bubble3D val="0"/>
            <c:spPr>
              <a:solidFill>
                <a:srgbClr val="0066FF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6C32-4177-9FC5-2FB059D03586}"/>
              </c:ext>
            </c:extLst>
          </c:dPt>
          <c:dPt>
            <c:idx val="7"/>
            <c:bubble3D val="0"/>
            <c:spPr>
              <a:solidFill>
                <a:srgbClr val="6600CC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6C32-4177-9FC5-2FB059D03586}"/>
              </c:ext>
            </c:extLst>
          </c:dPt>
          <c:dPt>
            <c:idx val="8"/>
            <c:bubble3D val="0"/>
            <c:spPr>
              <a:solidFill>
                <a:srgbClr val="CC99FF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6C32-4177-9FC5-2FB059D03586}"/>
              </c:ext>
            </c:extLst>
          </c:dPt>
          <c:dLbls>
            <c:dLbl>
              <c:idx val="0"/>
              <c:layout>
                <c:manualLayout>
                  <c:x val="1.022303635656654E-2"/>
                  <c:y val="-7.18449983439994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C32-4177-9FC5-2FB059D03586}"/>
                </c:ext>
              </c:extLst>
            </c:dLbl>
            <c:dLbl>
              <c:idx val="1"/>
              <c:layout>
                <c:manualLayout>
                  <c:x val="2.8343965684845027E-2"/>
                  <c:y val="-1.015288624878472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6C32-4177-9FC5-2FB059D03586}"/>
                </c:ext>
              </c:extLst>
            </c:dLbl>
            <c:dLbl>
              <c:idx val="2"/>
              <c:layout>
                <c:manualLayout>
                  <c:x val="-0.13176746135899708"/>
                  <c:y val="0.1871911024690437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6C32-4177-9FC5-2FB059D03586}"/>
                </c:ext>
              </c:extLst>
            </c:dLbl>
            <c:dLbl>
              <c:idx val="3"/>
              <c:layout>
                <c:manualLayout>
                  <c:x val="-9.7841328861670313E-3"/>
                  <c:y val="0.1082394042671399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6C32-4177-9FC5-2FB059D03586}"/>
                </c:ext>
              </c:extLst>
            </c:dLbl>
            <c:dLbl>
              <c:idx val="4"/>
              <c:layout>
                <c:manualLayout>
                  <c:x val="-2.2088315349470283E-2"/>
                  <c:y val="-8.121881644034658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6C32-4177-9FC5-2FB059D03586}"/>
                </c:ext>
              </c:extLst>
            </c:dLbl>
            <c:dLbl>
              <c:idx val="5"/>
              <c:layout>
                <c:manualLayout>
                  <c:x val="-2.6908841255954122E-2"/>
                  <c:y val="1.84972061667325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6C32-4177-9FC5-2FB059D03586}"/>
                </c:ext>
              </c:extLst>
            </c:dLbl>
            <c:dLbl>
              <c:idx val="6"/>
              <c:layout>
                <c:manualLayout>
                  <c:x val="-8.6152182366093413E-2"/>
                  <c:y val="3.363155589269117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6C32-4177-9FC5-2FB059D03586}"/>
                </c:ext>
              </c:extLst>
            </c:dLbl>
            <c:dLbl>
              <c:idx val="7"/>
              <c:layout>
                <c:manualLayout>
                  <c:x val="-0.19561041848935551"/>
                  <c:y val="1.431511020416884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6C32-4177-9FC5-2FB059D03586}"/>
                </c:ext>
              </c:extLst>
            </c:dLbl>
            <c:dLbl>
              <c:idx val="8"/>
              <c:layout>
                <c:manualLayout>
                  <c:x val="-0.31021185719840588"/>
                  <c:y val="-5.23943631876409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6C32-4177-9FC5-2FB059D03586}"/>
                </c:ext>
              </c:extLst>
            </c:dLbl>
            <c:dLbl>
              <c:idx val="9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6C32-4177-9FC5-2FB059D03586}"/>
                </c:ext>
              </c:extLst>
            </c:dLbl>
            <c:numFmt formatCode="#,##0\ &quot;лв.&quot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/>
                </a:pPr>
                <a:endParaRPr lang="bg-B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Sheet1!$B$5:$C$14</c:f>
              <c:strCache>
                <c:ptCount val="9"/>
                <c:pt idx="0">
                  <c:v>Общи държавни служби</c:v>
                </c:pt>
                <c:pt idx="1">
                  <c:v>Отбрана и сигурност</c:v>
                </c:pt>
                <c:pt idx="2">
                  <c:v>Образование</c:v>
                </c:pt>
                <c:pt idx="3">
                  <c:v>Здравеопазване</c:v>
                </c:pt>
                <c:pt idx="4">
                  <c:v>Социално осигуряване, подпомагане и грижи</c:v>
                </c:pt>
                <c:pt idx="5">
                  <c:v>Жилищно строителство, БКС и ООС</c:v>
                </c:pt>
                <c:pt idx="6">
                  <c:v>Култура, спорт, почивни дейности и религиозно дело</c:v>
                </c:pt>
                <c:pt idx="7">
                  <c:v>Икономически дейности и услуги</c:v>
                </c:pt>
                <c:pt idx="8">
                  <c:v>Разходи некласифицирани в другите функции</c:v>
                </c:pt>
              </c:strCache>
            </c:strRef>
          </c:cat>
          <c:val>
            <c:numRef>
              <c:f>Sheet1!$D$5:$D$14</c:f>
              <c:numCache>
                <c:formatCode>#,##0</c:formatCode>
                <c:ptCount val="10"/>
                <c:pt idx="0">
                  <c:v>4816461</c:v>
                </c:pt>
                <c:pt idx="1">
                  <c:v>270466</c:v>
                </c:pt>
                <c:pt idx="2">
                  <c:v>34620850</c:v>
                </c:pt>
                <c:pt idx="3">
                  <c:v>2592537</c:v>
                </c:pt>
                <c:pt idx="4">
                  <c:v>8930695</c:v>
                </c:pt>
                <c:pt idx="5">
                  <c:v>3455229</c:v>
                </c:pt>
                <c:pt idx="6">
                  <c:v>6168964</c:v>
                </c:pt>
                <c:pt idx="7">
                  <c:v>3889811</c:v>
                </c:pt>
                <c:pt idx="8">
                  <c:v>318913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1-6C32-4177-9FC5-2FB059D0358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egendEntry>
        <c:idx val="9"/>
        <c:delete val="1"/>
      </c:legendEntry>
      <c:layout>
        <c:manualLayout>
          <c:xMode val="edge"/>
          <c:yMode val="edge"/>
          <c:x val="0.7442142996014387"/>
          <c:y val="0.15348262267759274"/>
          <c:w val="0.23911903373189519"/>
          <c:h val="0.84516137992927276"/>
        </c:manualLayout>
      </c:layout>
      <c:overlay val="0"/>
      <c:txPr>
        <a:bodyPr/>
        <a:lstStyle/>
        <a:p>
          <a:pPr>
            <a:defRPr sz="1100"/>
          </a:pPr>
          <a:endParaRPr lang="bg-BG"/>
        </a:p>
      </c:txPr>
    </c:legend>
    <c:plotVisOnly val="1"/>
    <c:dispBlanksAs val="zero"/>
    <c:showDLblsOverMax val="0"/>
  </c:chart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bg-BG" dirty="0" smtClean="0"/>
              <a:t>ОБЩИНА ВРАЦА</a:t>
            </a:r>
            <a:endParaRPr lang="bg-BG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3A924D-9A42-4538-8A1F-949DCFAA2829}" type="datetimeFigureOut">
              <a:rPr lang="bg-BG" smtClean="0"/>
              <a:pPr/>
              <a:t>13.7.2021 г.</a:t>
            </a:fld>
            <a:endParaRPr lang="bg-BG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377316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bg-BG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377316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B15A95-42F7-42DA-8AC7-5928995E8D44}" type="slidenum">
              <a:rPr lang="bg-BG" smtClean="0"/>
              <a:pPr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81959038"/>
      </p:ext>
    </p:extLst>
  </p:cSld>
  <p:clrMap bg1="lt1" tx1="dk1" bg2="lt2" tx2="dk2" accent1="accent1" accent2="accent2" accent3="accent3" accent4="accent4" accent5="accent5" accent6="accent6" hlink="hlink" folHlink="folHlink"/>
  <p:hf sldNum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bg-BG" dirty="0" smtClean="0"/>
              <a:t>ОБЩИНА ВРАЦА</a:t>
            </a:r>
            <a:endParaRPr lang="bg-BG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F7AACC-1F5D-4FB4-B11D-5ED08924AB73}" type="datetimeFigureOut">
              <a:rPr lang="bg-BG" smtClean="0"/>
              <a:pPr/>
              <a:t>13.7.2021 г.</a:t>
            </a:fld>
            <a:endParaRPr lang="bg-BG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30275" y="739775"/>
            <a:ext cx="4937125" cy="37036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bg-BG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689515"/>
            <a:ext cx="5438140" cy="444269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7316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bg-BG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377316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FD56C0-99DA-445B-A809-E89413E0CF2E}" type="slidenum">
              <a:rPr lang="bg-BG" smtClean="0"/>
              <a:pPr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291422730"/>
      </p:ext>
    </p:extLst>
  </p:cSld>
  <p:clrMap bg1="lt1" tx1="dk1" bg2="lt2" tx2="dk2" accent1="accent1" accent2="accent2" accent3="accent3" accent4="accent4" accent5="accent5" accent6="accent6" hlink="hlink" folHlink="folHlink"/>
  <p:hf sldNum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5" name="Header Placeholder 4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bg-BG" dirty="0" smtClean="0"/>
              <a:t>ОБЩИНА ВРАЦА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1473046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Контейнер за горния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bg-BG" smtClean="0"/>
              <a:t>ОБЩИНА ВРАЦА</a:t>
            </a:r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9758580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405DA-2F3E-417A-84ED-7855914C14CA}" type="datetime1">
              <a:rPr lang="bg-BG" smtClean="0"/>
              <a:pPr/>
              <a:t>13.7.2021 г.</a:t>
            </a:fld>
            <a:endParaRPr lang="bg-BG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g-BG" dirty="0" smtClean="0"/>
              <a:t>ОБЩИНА ВРАЦА</a:t>
            </a:r>
            <a:endParaRPr lang="bg-BG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3A663D-10D6-4CC9-8488-88C9EC0BF526}" type="datetime1">
              <a:rPr lang="bg-BG" smtClean="0"/>
              <a:pPr/>
              <a:t>13.7.2021 г.</a:t>
            </a:fld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g-BG" dirty="0" smtClean="0"/>
              <a:t>ОБЩИНА ВРАЦА</a:t>
            </a:r>
            <a:endParaRPr lang="bg-BG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B64DCD-9C22-4930-BC9D-8C78E8395B73}" type="datetime1">
              <a:rPr lang="bg-BG" smtClean="0"/>
              <a:pPr/>
              <a:t>13.7.2021 г.</a:t>
            </a:fld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g-BG" dirty="0" smtClean="0"/>
              <a:t>ОБЩИНА ВРАЦА</a:t>
            </a:r>
            <a:endParaRPr lang="bg-BG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D51E40-53CA-4644-80B8-6E0A52C6D92F}" type="datetime1">
              <a:rPr lang="bg-BG" smtClean="0"/>
              <a:pPr/>
              <a:t>13.7.2021 г.</a:t>
            </a:fld>
            <a:endParaRPr lang="bg-BG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g-BG" dirty="0" smtClean="0"/>
              <a:t>ОБЩИНА ВРАЦА</a:t>
            </a:r>
            <a:endParaRPr lang="bg-BG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667F8-F1B8-4B42-AB43-50CB632DC2F7}" type="datetime1">
              <a:rPr lang="bg-BG" smtClean="0"/>
              <a:pPr/>
              <a:t>13.7.2021 г.</a:t>
            </a:fld>
            <a:endParaRPr lang="bg-BG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g-BG" dirty="0" smtClean="0"/>
              <a:t>ОБЩИНА ВРАЦА</a:t>
            </a:r>
            <a:endParaRPr lang="bg-BG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0553D9-8463-4B50-B176-A80C01EBC5C3}" type="datetime1">
              <a:rPr lang="bg-BG" smtClean="0"/>
              <a:pPr/>
              <a:t>13.7.2021 г.</a:t>
            </a:fld>
            <a:endParaRPr lang="bg-BG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g-BG" dirty="0" smtClean="0"/>
              <a:t>ОБЩИНА ВРАЦА</a:t>
            </a:r>
            <a:endParaRPr lang="bg-BG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BD058-3BC6-4641-9893-50D231ADFD23}" type="datetime1">
              <a:rPr lang="bg-BG" smtClean="0"/>
              <a:pPr/>
              <a:t>13.7.2021 г.</a:t>
            </a:fld>
            <a:endParaRPr lang="bg-BG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g-BG" dirty="0" smtClean="0"/>
              <a:t>ОБЩИНА ВРАЦА</a:t>
            </a:r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1A7A9-D58E-43C4-8B5A-39F8C1251180}" type="datetime1">
              <a:rPr lang="bg-BG" smtClean="0"/>
              <a:pPr/>
              <a:t>13.7.2021 г.</a:t>
            </a:fld>
            <a:endParaRPr lang="bg-BG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g-BG" dirty="0" smtClean="0"/>
              <a:t>ОБЩИНА ВРАЦА</a:t>
            </a:r>
            <a:endParaRPr lang="bg-BG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dirty="0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AC2853-EDAD-4E96-90DA-380CC18A2BA0}" type="datetime1">
              <a:rPr lang="bg-BG" smtClean="0"/>
              <a:pPr/>
              <a:t>13.7.2021 г.</a:t>
            </a:fld>
            <a:endParaRPr lang="bg-BG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g-BG" dirty="0" smtClean="0"/>
              <a:t>ОБЩИНА ВРАЦА</a:t>
            </a:r>
            <a:endParaRPr lang="bg-BG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5E6F5-7FE4-4A6A-9F39-B30B3B62765A}" type="datetime1">
              <a:rPr lang="bg-BG" smtClean="0"/>
              <a:pPr/>
              <a:t>13.7.2021 г.</a:t>
            </a:fld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g-BG" dirty="0" smtClean="0"/>
              <a:t>ОБЩИНА ВРАЦА</a:t>
            </a:r>
            <a:endParaRPr lang="bg-BG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650CE4-BF86-4EA3-89F9-28E688F75E2E}" type="datetime1">
              <a:rPr lang="bg-BG" smtClean="0"/>
              <a:pPr/>
              <a:t>13.7.2021 г.</a:t>
            </a:fld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g-BG" dirty="0" smtClean="0"/>
              <a:t>ОБЩИНА ВРАЦА</a:t>
            </a:r>
            <a:endParaRPr lang="bg-BG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BE17DEF7-54E5-4453-A269-D3584B0D1755}" type="datetime1">
              <a:rPr lang="bg-BG" smtClean="0"/>
              <a:pPr/>
              <a:t>13.7.2021 г.</a:t>
            </a:fld>
            <a:endParaRPr lang="bg-BG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r>
              <a:rPr lang="bg-BG" dirty="0" smtClean="0"/>
              <a:t>ОБЩИНА ВРАЦА</a:t>
            </a:r>
            <a:endParaRPr lang="bg-BG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353F3F3C-A60D-426C-8F94-912700854F7B}" type="slidenum">
              <a:rPr lang="bg-BG" smtClean="0"/>
              <a:pPr/>
              <a:t>‹#›</a:t>
            </a:fld>
            <a:endParaRPr lang="bg-BG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957" r:id="rId1"/>
    <p:sldLayoutId id="2147484958" r:id="rId2"/>
    <p:sldLayoutId id="2147484959" r:id="rId3"/>
    <p:sldLayoutId id="2147484960" r:id="rId4"/>
    <p:sldLayoutId id="2147484961" r:id="rId5"/>
    <p:sldLayoutId id="2147484962" r:id="rId6"/>
    <p:sldLayoutId id="2147484963" r:id="rId7"/>
    <p:sldLayoutId id="2147484964" r:id="rId8"/>
    <p:sldLayoutId id="2147484965" r:id="rId9"/>
    <p:sldLayoutId id="2147484966" r:id="rId10"/>
    <p:sldLayoutId id="2147484967" r:id="rId11"/>
  </p:sldLayoutIdLst>
  <p:hf sldNum="0" hdr="0" dt="0"/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8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8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8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8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8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8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8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8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8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8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8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8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8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9.jpe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8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50703" y="764704"/>
            <a:ext cx="8053743" cy="1440159"/>
          </a:xfrm>
          <a:solidFill>
            <a:srgbClr val="F6FAFC"/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divo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bg-BG" sz="3200" cap="none" dirty="0">
                <a:ln w="11430"/>
                <a:solidFill>
                  <a:srgbClr val="0066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ОТЧЕТ ЗА ИЗПЪЛНЕНИЕТО НА БЮДЖЕТА НА ОБЩИНА ВРАЦА </a:t>
            </a:r>
            <a:r>
              <a:rPr lang="bg-BG" sz="3200" cap="none" dirty="0" smtClean="0">
                <a:ln w="11430"/>
                <a:solidFill>
                  <a:srgbClr val="0066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ЗА</a:t>
            </a:r>
            <a:r>
              <a:rPr lang="en-US" sz="3200" cap="none" dirty="0" smtClean="0">
                <a:ln w="11430"/>
                <a:solidFill>
                  <a:srgbClr val="0066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en-US" sz="3200" cap="none" dirty="0" smtClean="0">
                <a:ln w="11430"/>
                <a:solidFill>
                  <a:srgbClr val="0066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en-US" sz="3200" cap="none" dirty="0" smtClean="0">
                <a:ln w="11430"/>
                <a:solidFill>
                  <a:srgbClr val="0066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</a:t>
            </a:r>
            <a:r>
              <a:rPr lang="bg-BG" sz="3200" cap="none" dirty="0" smtClean="0">
                <a:ln w="11430"/>
                <a:solidFill>
                  <a:srgbClr val="0066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2020 </a:t>
            </a:r>
            <a:r>
              <a:rPr lang="bg-BG" sz="3200" cap="none" dirty="0">
                <a:ln w="11430"/>
                <a:solidFill>
                  <a:srgbClr val="0066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ГОДИНА</a:t>
            </a:r>
            <a:endParaRPr lang="bg-BG" sz="3200" cap="none" spc="50" dirty="0">
              <a:ln w="11430"/>
              <a:solidFill>
                <a:srgbClr val="0066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j-lt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705" y="116632"/>
            <a:ext cx="576063" cy="5760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5508103" y="265231"/>
            <a:ext cx="3024336" cy="437742"/>
          </a:xfrm>
        </p:spPr>
        <p:txBody>
          <a:bodyPr/>
          <a:lstStyle/>
          <a:p>
            <a:pPr lvl="0" algn="r"/>
            <a:r>
              <a:rPr lang="bg-BG" sz="2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6600"/>
                </a:solidFill>
              </a:rPr>
              <a:t>ОБЩИНА ВРАЦА</a:t>
            </a:r>
          </a:p>
        </p:txBody>
      </p:sp>
      <p:pic>
        <p:nvPicPr>
          <p:cNvPr id="8" name="Picture 4" descr="\\192.168.23.79\share\Budget&amp;Finansi\Р.Маринова\снимки враца\1966348_593806057379453_1151532097_o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705" y="2276872"/>
            <a:ext cx="8053742" cy="4392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95206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86210"/>
          </a:xfrm>
        </p:spPr>
        <p:txBody>
          <a:bodyPr>
            <a:normAutofit fontScale="90000"/>
          </a:bodyPr>
          <a:lstStyle/>
          <a:p>
            <a:r>
              <a:rPr lang="bg-BG" sz="4400" dirty="0">
                <a:solidFill>
                  <a:srgbClr val="006600"/>
                </a:solidFill>
              </a:rPr>
              <a:t>Отчет за изпълнението на бюджета на Община Враца за </a:t>
            </a:r>
            <a:r>
              <a:rPr lang="en-US" sz="4400" dirty="0">
                <a:solidFill>
                  <a:srgbClr val="006600"/>
                </a:solidFill>
              </a:rPr>
              <a:t> </a:t>
            </a:r>
            <a:r>
              <a:rPr lang="bg-BG" sz="4400" dirty="0" smtClean="0">
                <a:solidFill>
                  <a:srgbClr val="006600"/>
                </a:solidFill>
              </a:rPr>
              <a:t>2020 </a:t>
            </a:r>
            <a:r>
              <a:rPr lang="bg-BG" sz="4400" dirty="0">
                <a:solidFill>
                  <a:srgbClr val="006600"/>
                </a:solidFill>
              </a:rPr>
              <a:t>година</a:t>
            </a:r>
            <a:endParaRPr lang="bg-BG" dirty="0">
              <a:solidFill>
                <a:srgbClr val="0066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2132856"/>
            <a:ext cx="8856984" cy="4392488"/>
          </a:xfrm>
        </p:spPr>
        <p:txBody>
          <a:bodyPr>
            <a:noAutofit/>
          </a:bodyPr>
          <a:lstStyle/>
          <a:p>
            <a:pPr marL="137160" indent="0">
              <a:buNone/>
            </a:pPr>
            <a:r>
              <a:rPr lang="ru-RU" sz="1600" b="1" dirty="0" smtClean="0">
                <a:solidFill>
                  <a:srgbClr val="006600"/>
                </a:solidFill>
              </a:rPr>
              <a:t>Основната </a:t>
            </a:r>
            <a:r>
              <a:rPr lang="ru-RU" sz="1600" b="1" dirty="0">
                <a:solidFill>
                  <a:srgbClr val="006600"/>
                </a:solidFill>
              </a:rPr>
              <a:t>цел на бюджета на Община Враца за </a:t>
            </a:r>
            <a:r>
              <a:rPr lang="ru-RU" sz="1600" b="1" dirty="0" smtClean="0">
                <a:solidFill>
                  <a:srgbClr val="006600"/>
                </a:solidFill>
              </a:rPr>
              <a:t>2020 </a:t>
            </a:r>
            <a:r>
              <a:rPr lang="ru-RU" sz="1600" b="1" dirty="0">
                <a:solidFill>
                  <a:srgbClr val="006600"/>
                </a:solidFill>
              </a:rPr>
              <a:t>г.  е </a:t>
            </a:r>
            <a:r>
              <a:rPr lang="ru-RU" sz="1600" b="1" dirty="0" smtClean="0">
                <a:solidFill>
                  <a:srgbClr val="006600"/>
                </a:solidFill>
              </a:rPr>
              <a:t>изпълнена. </a:t>
            </a:r>
          </a:p>
          <a:p>
            <a:pPr marL="137160" indent="0">
              <a:buNone/>
            </a:pPr>
            <a:r>
              <a:rPr lang="ru-RU" sz="1600" dirty="0">
                <a:solidFill>
                  <a:srgbClr val="006600"/>
                </a:solidFill>
              </a:rPr>
              <a:t>С</a:t>
            </a:r>
            <a:r>
              <a:rPr lang="ru-RU" sz="1600" dirty="0" smtClean="0">
                <a:solidFill>
                  <a:srgbClr val="006600"/>
                </a:solidFill>
              </a:rPr>
              <a:t> </a:t>
            </a:r>
            <a:r>
              <a:rPr lang="ru-RU" sz="1600" dirty="0">
                <a:solidFill>
                  <a:srgbClr val="006600"/>
                </a:solidFill>
              </a:rPr>
              <a:t>финансовата сметка за </a:t>
            </a:r>
            <a:r>
              <a:rPr lang="ru-RU" sz="1600" dirty="0" smtClean="0">
                <a:solidFill>
                  <a:srgbClr val="006600"/>
                </a:solidFill>
              </a:rPr>
              <a:t>2020 </a:t>
            </a:r>
            <a:r>
              <a:rPr lang="ru-RU" sz="1600" dirty="0">
                <a:solidFill>
                  <a:srgbClr val="006600"/>
                </a:solidFill>
              </a:rPr>
              <a:t>г. са </a:t>
            </a:r>
            <a:r>
              <a:rPr lang="ru-RU" sz="1600" dirty="0" smtClean="0">
                <a:solidFill>
                  <a:srgbClr val="006600"/>
                </a:solidFill>
              </a:rPr>
              <a:t>осигурени условия за местното развитие при подобрена ефективност на бюджетните разходи и запазена финансова стабилност. Въпреки въздействието на противоепидемичните мерки и извънредната епидемична обстановка върху изпълнението на общинския бюджет, функциите на общината са изпълнени при осигурена непрекъсваемост на основните публични услуги.</a:t>
            </a:r>
            <a:endParaRPr lang="ru-RU" sz="1600" b="1" dirty="0" smtClean="0">
              <a:solidFill>
                <a:srgbClr val="006600"/>
              </a:solidFill>
            </a:endParaRPr>
          </a:p>
          <a:p>
            <a:pPr marL="137160" indent="0">
              <a:buNone/>
            </a:pPr>
            <a:r>
              <a:rPr lang="ru-RU" sz="1600" b="1" dirty="0" smtClean="0">
                <a:solidFill>
                  <a:srgbClr val="006600"/>
                </a:solidFill>
              </a:rPr>
              <a:t>Изпълнени </a:t>
            </a:r>
            <a:r>
              <a:rPr lang="ru-RU" sz="1600" b="1" dirty="0">
                <a:solidFill>
                  <a:srgbClr val="006600"/>
                </a:solidFill>
              </a:rPr>
              <a:t>са приоритетите за </a:t>
            </a:r>
            <a:r>
              <a:rPr lang="ru-RU" sz="1600" b="1" dirty="0" smtClean="0">
                <a:solidFill>
                  <a:srgbClr val="006600"/>
                </a:solidFill>
              </a:rPr>
              <a:t>2020 г.</a:t>
            </a:r>
            <a:r>
              <a:rPr lang="ru-RU" sz="1600" dirty="0">
                <a:solidFill>
                  <a:srgbClr val="006600"/>
                </a:solidFill>
              </a:rPr>
              <a:t> </a:t>
            </a:r>
            <a:r>
              <a:rPr lang="ru-RU" sz="1600" dirty="0" smtClean="0">
                <a:solidFill>
                  <a:srgbClr val="006600"/>
                </a:solidFill>
              </a:rPr>
              <a:t>– ресурсно обезпечаване на дейностите, развитие на публичните услуги, подобряване на социалната и техническа инфраструктура, осигуряване на условия за успешна реализация на ангажиментите по договорите за изпълнение на проекти и създаване на благоприятна среда за инвестиции.</a:t>
            </a:r>
            <a:endParaRPr lang="bg-BG" sz="1600" dirty="0" smtClean="0">
              <a:solidFill>
                <a:srgbClr val="006600"/>
              </a:solidFill>
            </a:endParaRPr>
          </a:p>
          <a:p>
            <a:pPr marL="137160" indent="0">
              <a:buNone/>
            </a:pPr>
            <a:r>
              <a:rPr lang="bg-BG" sz="1600" b="1" dirty="0" smtClean="0">
                <a:solidFill>
                  <a:srgbClr val="006600"/>
                </a:solidFill>
              </a:rPr>
              <a:t>През 2020 </a:t>
            </a:r>
            <a:r>
              <a:rPr lang="bg-BG" sz="1600" b="1" dirty="0">
                <a:solidFill>
                  <a:srgbClr val="006600"/>
                </a:solidFill>
              </a:rPr>
              <a:t>г. Община Враца запази бюджетната си стабилност - резултат </a:t>
            </a:r>
            <a:r>
              <a:rPr lang="bg-BG" sz="1600" b="1" dirty="0" smtClean="0">
                <a:solidFill>
                  <a:srgbClr val="006600"/>
                </a:solidFill>
              </a:rPr>
              <a:t>от:</a:t>
            </a:r>
          </a:p>
          <a:p>
            <a:pPr marL="137160" indent="0">
              <a:buNone/>
            </a:pPr>
            <a:r>
              <a:rPr lang="bg-BG" sz="1600" b="1" dirty="0" smtClean="0">
                <a:solidFill>
                  <a:srgbClr val="006600"/>
                </a:solidFill>
              </a:rPr>
              <a:t>- провежданата последователна, прозрачна и предвидима </a:t>
            </a:r>
            <a:r>
              <a:rPr lang="bg-BG" sz="1600" b="1" dirty="0">
                <a:solidFill>
                  <a:srgbClr val="006600"/>
                </a:solidFill>
              </a:rPr>
              <a:t>финансова </a:t>
            </a:r>
            <a:r>
              <a:rPr lang="bg-BG" sz="1600" b="1" dirty="0" smtClean="0">
                <a:solidFill>
                  <a:srgbClr val="006600"/>
                </a:solidFill>
              </a:rPr>
              <a:t>политика;</a:t>
            </a:r>
          </a:p>
          <a:p>
            <a:pPr marL="137160" indent="0">
              <a:buNone/>
            </a:pPr>
            <a:r>
              <a:rPr lang="bg-BG" sz="1600" b="1" dirty="0" smtClean="0">
                <a:solidFill>
                  <a:srgbClr val="006600"/>
                </a:solidFill>
              </a:rPr>
              <a:t>- </a:t>
            </a:r>
            <a:r>
              <a:rPr lang="bg-BG" sz="1600" b="1" dirty="0">
                <a:solidFill>
                  <a:srgbClr val="006600"/>
                </a:solidFill>
              </a:rPr>
              <a:t>р</a:t>
            </a:r>
            <a:r>
              <a:rPr lang="bg-BG" sz="1600" b="1" dirty="0" smtClean="0">
                <a:solidFill>
                  <a:srgbClr val="006600"/>
                </a:solidFill>
              </a:rPr>
              <a:t>еалистичните </a:t>
            </a:r>
            <a:r>
              <a:rPr lang="bg-BG" sz="1600" b="1" dirty="0">
                <a:solidFill>
                  <a:srgbClr val="006600"/>
                </a:solidFill>
              </a:rPr>
              <a:t>бюджетни решения;</a:t>
            </a:r>
          </a:p>
          <a:p>
            <a:pPr marL="137160" indent="0">
              <a:buNone/>
            </a:pPr>
            <a:r>
              <a:rPr lang="bg-BG" sz="1600" b="1" dirty="0">
                <a:solidFill>
                  <a:srgbClr val="006600"/>
                </a:solidFill>
              </a:rPr>
              <a:t>- адекватно финансираните публични услуги;</a:t>
            </a:r>
          </a:p>
          <a:p>
            <a:pPr marL="137160" indent="0">
              <a:buNone/>
            </a:pPr>
            <a:r>
              <a:rPr lang="bg-BG" sz="1600" b="1" dirty="0" smtClean="0">
                <a:solidFill>
                  <a:srgbClr val="006600"/>
                </a:solidFill>
              </a:rPr>
              <a:t>- поддържането на бюджетната дисциплина и контрола на показателите по общинския бюджет.</a:t>
            </a:r>
            <a:endParaRPr lang="bg-BG" sz="1600" b="1" dirty="0">
              <a:solidFill>
                <a:srgbClr val="0066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g-BG" b="1" dirty="0" smtClean="0">
                <a:solidFill>
                  <a:srgbClr val="124A1B"/>
                </a:solidFill>
              </a:rPr>
              <a:t>ОБЩИНА ВРАЦА</a:t>
            </a:r>
            <a:endParaRPr lang="bg-BG" b="1" dirty="0">
              <a:solidFill>
                <a:srgbClr val="124A1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91424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152128"/>
          </a:xfrm>
        </p:spPr>
        <p:txBody>
          <a:bodyPr>
            <a:noAutofit/>
          </a:bodyPr>
          <a:lstStyle/>
          <a:p>
            <a:r>
              <a:rPr lang="bg-BG" sz="2800" b="1" dirty="0" smtClean="0">
                <a:solidFill>
                  <a:srgbClr val="006600"/>
                </a:solidFill>
              </a:rPr>
              <a:t>Финансови показатели по бюджета на Община Враца към 31.12.2020 г. </a:t>
            </a:r>
            <a:endParaRPr lang="bg-BG" sz="2800" dirty="0">
              <a:solidFill>
                <a:srgbClr val="006600"/>
              </a:solidFill>
            </a:endParaRPr>
          </a:p>
        </p:txBody>
      </p:sp>
      <p:graphicFrame>
        <p:nvGraphicFramePr>
          <p:cNvPr id="6" name="Контейнер за съдържание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87908727"/>
              </p:ext>
            </p:extLst>
          </p:nvPr>
        </p:nvGraphicFramePr>
        <p:xfrm>
          <a:off x="457200" y="1429888"/>
          <a:ext cx="8229600" cy="4951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3468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8002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65618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738536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51532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1600" dirty="0">
                          <a:effectLst/>
                          <a:latin typeface="Times New Roman"/>
                          <a:ea typeface="Times New Roman"/>
                        </a:rPr>
                        <a:t>Финансови показатели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1600" dirty="0">
                          <a:effectLst/>
                          <a:latin typeface="Times New Roman"/>
                          <a:ea typeface="Times New Roman"/>
                        </a:rPr>
                        <a:t>Начален план,           в лева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1600" dirty="0">
                          <a:effectLst/>
                          <a:latin typeface="Times New Roman"/>
                          <a:ea typeface="Times New Roman"/>
                        </a:rPr>
                        <a:t>Уточнен план,            в лева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1600" dirty="0">
                          <a:effectLst/>
                          <a:latin typeface="Times New Roman"/>
                          <a:ea typeface="Times New Roman"/>
                        </a:rPr>
                        <a:t>Отчет,                     в лева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1739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Приходи, помощи, дарения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20</a:t>
                      </a:r>
                      <a:r>
                        <a:rPr lang="bg-BG" sz="1600" baseline="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 818 273</a:t>
                      </a:r>
                      <a:endParaRPr lang="bg-BG" sz="1600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23 624 343</a:t>
                      </a:r>
                      <a:endParaRPr lang="bg-BG" sz="1600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20 298 658</a:t>
                      </a:r>
                      <a:endParaRPr lang="bg-BG" sz="1600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0605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Трансфери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39 513 069</a:t>
                      </a:r>
                      <a:endParaRPr lang="bg-BG" sz="1600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45 894 216</a:t>
                      </a:r>
                      <a:endParaRPr lang="bg-BG" sz="1600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46 972 758</a:t>
                      </a:r>
                      <a:endParaRPr lang="bg-BG" sz="1600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1739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Временни 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безлихвени заеми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-10 341 521</a:t>
                      </a:r>
                      <a:endParaRPr lang="bg-BG" sz="1600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-12 247 712</a:t>
                      </a:r>
                      <a:endParaRPr lang="bg-BG" sz="1600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-5 237 324</a:t>
                      </a:r>
                      <a:endParaRPr lang="bg-BG" sz="1600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83478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Финансиране на бюджетното салдо без намаление с наличностите към </a:t>
                      </a: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31.12.2020 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г.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lvl="0" indent="0" algn="r"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bg-BG" sz="160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lvl="0" indent="0" algn="r"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bg-BG" sz="160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lvl="0" indent="0" algn="r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26 235 651</a:t>
                      </a:r>
                      <a:endParaRPr lang="bg-BG" sz="1600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bg-BG" sz="160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endParaRPr lang="bg-BG" sz="160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28 710 124</a:t>
                      </a:r>
                      <a:endParaRPr lang="bg-BG" sz="1600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bg-BG" sz="160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endParaRPr lang="bg-BG" sz="160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22 520 757</a:t>
                      </a:r>
                      <a:endParaRPr lang="bg-BG" sz="1600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80432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bg-BG" sz="1600" b="1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Всичко по приходната част на бюджета без намаление с наличностите към </a:t>
                      </a:r>
                      <a:r>
                        <a:rPr lang="bg-BG" sz="1600" b="1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31.12.2020</a:t>
                      </a:r>
                      <a:r>
                        <a:rPr lang="bg-BG" sz="1600" b="1" baseline="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bg-BG" sz="1600" b="1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г</a:t>
                      </a:r>
                      <a:r>
                        <a:rPr lang="bg-BG" sz="1600" b="1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bg-BG" sz="1600" b="1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endParaRPr lang="bg-BG" sz="1600" b="1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b="1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76 225 472</a:t>
                      </a:r>
                      <a:endParaRPr lang="bg-BG" sz="1600" b="1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bg-BG" sz="1600" b="1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endParaRPr lang="bg-BG" sz="1600" b="1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b="1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85</a:t>
                      </a:r>
                      <a:r>
                        <a:rPr lang="bg-BG" sz="1600" b="1" baseline="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 980 971</a:t>
                      </a:r>
                      <a:endParaRPr lang="bg-BG" sz="1600" b="1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bg-BG" sz="1600" b="1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endParaRPr lang="bg-BG" sz="1600" b="1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b="1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84 554 849</a:t>
                      </a:r>
                      <a:endParaRPr lang="bg-BG" sz="1600" b="1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0605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Разходи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76 225 472</a:t>
                      </a:r>
                      <a:endParaRPr lang="bg-BG" sz="1600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85 980 971</a:t>
                      </a:r>
                      <a:endParaRPr lang="bg-BG" sz="1600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65 063 926</a:t>
                      </a:r>
                      <a:endParaRPr lang="bg-BG" sz="1600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51532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bg-BG" sz="1600" b="1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Всичко по разходната част на бюджета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bg-BG" sz="1600" b="1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b="1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76 225 472</a:t>
                      </a:r>
                      <a:endParaRPr lang="bg-BG" sz="1600" b="1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bg-BG" sz="1600" b="1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b="1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85 980 971</a:t>
                      </a:r>
                      <a:endParaRPr lang="bg-BG" sz="1600" b="1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bg-BG" sz="1600" b="1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b="1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65 063 926</a:t>
                      </a:r>
                      <a:endParaRPr lang="bg-BG" sz="1600" b="1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83478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bg-BG" sz="1600" b="1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Наличности към </a:t>
                      </a:r>
                      <a:r>
                        <a:rPr lang="bg-BG" sz="1600" b="1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31.12.2020 </a:t>
                      </a:r>
                      <a:r>
                        <a:rPr lang="bg-BG" sz="1600" b="1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г., отразени със знак /-/ в частта финансиране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bg-BG" sz="1600" b="1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endParaRPr lang="bg-BG" sz="1600" b="1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b="1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0</a:t>
                      </a:r>
                      <a:endParaRPr lang="bg-BG" sz="1600" b="1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bg-BG" sz="1600" b="1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endParaRPr lang="bg-BG" sz="1600" b="1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b="1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0</a:t>
                      </a:r>
                      <a:endParaRPr lang="bg-BG" sz="1600" b="1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bg-BG" sz="1600" b="1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endParaRPr lang="bg-BG" sz="1600" b="1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b="1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19 490 923</a:t>
                      </a:r>
                      <a:endParaRPr lang="bg-BG" sz="1600" b="1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</a:tbl>
          </a:graphicData>
        </a:graphic>
      </p:graphicFrame>
      <p:sp>
        <p:nvSpPr>
          <p:cNvPr id="4" name="Контейнер за долния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g-BG" b="1" dirty="0" smtClean="0">
                <a:solidFill>
                  <a:srgbClr val="124A1B"/>
                </a:solidFill>
              </a:rPr>
              <a:t>ОБЩИНА ВРАЦА</a:t>
            </a:r>
            <a:endParaRPr lang="bg-BG" b="1" dirty="0">
              <a:solidFill>
                <a:srgbClr val="124A1B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669162"/>
          </a:xfrm>
        </p:spPr>
        <p:txBody>
          <a:bodyPr>
            <a:noAutofit/>
          </a:bodyPr>
          <a:lstStyle/>
          <a:p>
            <a:r>
              <a:rPr lang="bg-BG" sz="2800" dirty="0" smtClean="0">
                <a:solidFill>
                  <a:srgbClr val="006600"/>
                </a:solidFill>
              </a:rPr>
              <a:t>Приходна част на бюджета към 31.12.2020 г. </a:t>
            </a:r>
            <a:endParaRPr lang="bg-BG" sz="2800" dirty="0">
              <a:solidFill>
                <a:srgbClr val="006600"/>
              </a:solidFill>
            </a:endParaRPr>
          </a:p>
        </p:txBody>
      </p:sp>
      <p:graphicFrame>
        <p:nvGraphicFramePr>
          <p:cNvPr id="5" name="Контейнер за съдържание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53347484"/>
              </p:ext>
            </p:extLst>
          </p:nvPr>
        </p:nvGraphicFramePr>
        <p:xfrm>
          <a:off x="467544" y="857234"/>
          <a:ext cx="8229600" cy="55579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3873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58417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58417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522512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3775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1400" dirty="0">
                          <a:effectLst/>
                          <a:latin typeface="Times New Roman"/>
                          <a:ea typeface="Times New Roman"/>
                        </a:rPr>
                        <a:t>Финансови показатели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1400" dirty="0">
                          <a:effectLst/>
                          <a:latin typeface="Times New Roman"/>
                          <a:ea typeface="Times New Roman"/>
                        </a:rPr>
                        <a:t>Начален план,           в лева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1400" dirty="0">
                          <a:effectLst/>
                          <a:latin typeface="Times New Roman"/>
                          <a:ea typeface="Times New Roman"/>
                        </a:rPr>
                        <a:t>Уточнен план,            в лева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1400" dirty="0">
                          <a:effectLst/>
                          <a:latin typeface="Times New Roman"/>
                          <a:ea typeface="Times New Roman"/>
                        </a:rPr>
                        <a:t>Отчет,                     в лева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1887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bg-BG" sz="1400" b="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Приходи, помощи, дарения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400" b="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20 818 273</a:t>
                      </a:r>
                      <a:endParaRPr lang="bg-BG" sz="1400" b="0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400" b="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23 624 343</a:t>
                      </a:r>
                      <a:endParaRPr lang="bg-BG" sz="1400" b="0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400" b="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20 298 658</a:t>
                      </a:r>
                      <a:endParaRPr lang="bg-BG" sz="1400" b="0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1887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bg-BG" sz="1400" b="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Трансфери, в т.ч.: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400" b="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39 513 069</a:t>
                      </a:r>
                      <a:endParaRPr lang="bg-BG" sz="1400" b="0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400" b="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45 894 216</a:t>
                      </a:r>
                      <a:endParaRPr lang="bg-BG" sz="1400" b="0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400" b="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46 972 758</a:t>
                      </a:r>
                      <a:endParaRPr lang="bg-BG" sz="1400" b="0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1887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bg-BG" sz="1400" b="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Взаимоотношения с ЦБ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400" b="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45 849 453</a:t>
                      </a:r>
                      <a:endParaRPr lang="bg-BG" sz="1400" b="0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400" b="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54 389 555</a:t>
                      </a:r>
                      <a:endParaRPr lang="bg-BG" sz="1400" b="0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400" b="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54 389 541</a:t>
                      </a:r>
                      <a:endParaRPr lang="bg-BG" sz="1400" b="0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1887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bg-BG" sz="1400" b="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Трансфери между бюджети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28600" algn="r">
                        <a:spcAft>
                          <a:spcPts val="0"/>
                        </a:spcAft>
                      </a:pPr>
                      <a:r>
                        <a:rPr lang="bg-BG" sz="1400" b="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-71 297</a:t>
                      </a:r>
                      <a:endParaRPr lang="bg-BG" sz="1400" b="0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400" b="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4 023 782</a:t>
                      </a:r>
                      <a:endParaRPr lang="bg-BG" sz="1400" b="0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400" b="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4 286 335</a:t>
                      </a:r>
                      <a:endParaRPr lang="bg-BG" sz="1400" b="0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37752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bg-BG" sz="1400" b="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Трансфери между бюджети и сметки за средства от ЕС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bg-BG" sz="1400" b="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400" b="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-6 265 087</a:t>
                      </a:r>
                      <a:endParaRPr lang="bg-BG" sz="1400" b="0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bg-BG" sz="1400" b="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400" b="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-12 548 475</a:t>
                      </a:r>
                      <a:endParaRPr lang="bg-BG" sz="1400" b="0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bg-BG" sz="1400" b="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400" b="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-11 732 472</a:t>
                      </a:r>
                      <a:endParaRPr lang="bg-BG" sz="1400" b="0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1887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bg-BG" sz="1400" b="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Трансфери от/за ПУДООС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400" b="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400" b="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29 354</a:t>
                      </a:r>
                      <a:endParaRPr lang="bg-BG" sz="1400" b="0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400" b="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29 354</a:t>
                      </a:r>
                      <a:endParaRPr lang="bg-BG" sz="1400" b="0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1887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bg-BG" sz="1400" b="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Временни безлихвени заеми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400" b="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-10 341 521</a:t>
                      </a:r>
                      <a:endParaRPr lang="bg-BG" sz="1400" b="0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400" b="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-12 247 712</a:t>
                      </a:r>
                      <a:endParaRPr lang="bg-BG" sz="1400" b="0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400" b="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-5 237 324</a:t>
                      </a:r>
                      <a:endParaRPr lang="bg-BG" sz="1400" b="0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450568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bg-BG" sz="1400" b="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Финансиране на бюджетното салдо без наличностите към </a:t>
                      </a:r>
                      <a:r>
                        <a:rPr lang="bg-BG" sz="1400" b="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31.12.2020 </a:t>
                      </a:r>
                      <a:r>
                        <a:rPr lang="bg-BG" sz="1400" b="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г., в т.ч.: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bg-BG" sz="1400" b="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400" b="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26 235 651</a:t>
                      </a:r>
                      <a:endParaRPr lang="bg-BG" sz="1400" b="0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bg-BG" sz="1400" b="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400" b="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28 710 124</a:t>
                      </a:r>
                      <a:endParaRPr lang="bg-BG" sz="1400" b="0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bg-BG" sz="1400" b="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400" b="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22 520 757</a:t>
                      </a:r>
                      <a:endParaRPr lang="en-US" sz="1400" b="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437752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bg-BG" sz="1400" b="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Предоставена възмездна финансова</a:t>
                      </a:r>
                      <a:r>
                        <a:rPr lang="bg-BG" sz="1400" b="0" baseline="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 помощ - /нето/</a:t>
                      </a:r>
                      <a:endParaRPr lang="bg-BG" sz="1400" b="0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bg-BG" sz="1400" b="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400" b="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0</a:t>
                      </a:r>
                      <a:endParaRPr lang="bg-BG" sz="1400" b="0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bg-BG" sz="1400" b="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400" b="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0</a:t>
                      </a:r>
                      <a:endParaRPr lang="bg-BG" sz="1400" b="0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bg-BG" sz="1400" b="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400" b="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428 083</a:t>
                      </a:r>
                      <a:endParaRPr lang="bg-BG" sz="1400" b="0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0906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bg-BG" sz="1400" b="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Заеми от </a:t>
                      </a:r>
                      <a:r>
                        <a:rPr lang="bg-BG" sz="1400" b="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банки и други лица в страната </a:t>
                      </a:r>
                      <a:endParaRPr lang="bg-BG" sz="1400" b="0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400" b="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15 355 619</a:t>
                      </a:r>
                      <a:endParaRPr lang="bg-BG" sz="1400" b="0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400" b="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15 545 619</a:t>
                      </a:r>
                      <a:endParaRPr lang="bg-BG" sz="1400" b="0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400" b="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7 957 892</a:t>
                      </a:r>
                      <a:endParaRPr lang="bg-BG" sz="1400" b="0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656629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bg-BG" sz="1400" b="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Събрани средства и извършени плащания за сметка на други бюджети, сметки и фондове - /нето/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bg-BG" sz="1400" b="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endParaRPr lang="bg-BG" sz="1400" b="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400" b="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-1 644 015</a:t>
                      </a:r>
                      <a:endParaRPr lang="bg-BG" sz="1400" b="0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bg-BG" sz="1400" b="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endParaRPr lang="bg-BG" sz="1400" b="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400" b="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-1 644 015</a:t>
                      </a:r>
                      <a:endParaRPr lang="bg-BG" sz="1400" b="0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bg-BG" sz="1400" b="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endParaRPr lang="bg-BG" sz="1400" b="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400" b="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316 124</a:t>
                      </a:r>
                      <a:endParaRPr lang="bg-BG" sz="1400" b="0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21887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bg-BG" sz="1400" b="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Друго финансиране - /нето/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400" b="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-1 577 212</a:t>
                      </a:r>
                      <a:endParaRPr lang="bg-BG" sz="1400" b="0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400" b="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707 261</a:t>
                      </a:r>
                      <a:endParaRPr lang="bg-BG" sz="1400" b="0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400" b="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-282 601</a:t>
                      </a:r>
                      <a:endParaRPr lang="bg-BG" sz="1400" b="0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21887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bg-BG" sz="1400" b="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Наличности към </a:t>
                      </a:r>
                      <a:r>
                        <a:rPr lang="bg-BG" sz="1400" b="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1.01.2020</a:t>
                      </a:r>
                      <a:r>
                        <a:rPr lang="bg-BG" sz="1400" b="0" baseline="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 г.</a:t>
                      </a:r>
                      <a:endParaRPr lang="bg-BG" sz="1400" b="0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400" b="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14 101 259</a:t>
                      </a:r>
                      <a:endParaRPr lang="bg-BG" sz="1400" b="0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400" b="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14 101 259</a:t>
                      </a:r>
                      <a:endParaRPr lang="bg-BG" sz="1400" b="0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400" b="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14 101 259</a:t>
                      </a:r>
                      <a:endParaRPr lang="bg-BG" sz="1400" b="0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656629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bg-BG" sz="1400" b="1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Всичко по приходната част на бюджета без намаление с наличностите към </a:t>
                      </a:r>
                      <a:r>
                        <a:rPr lang="bg-BG" sz="1400" b="1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31.12.2020 </a:t>
                      </a:r>
                      <a:r>
                        <a:rPr lang="bg-BG" sz="1400" b="1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г</a:t>
                      </a:r>
                      <a:r>
                        <a:rPr lang="bg-BG" sz="1400" b="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bg-BG" sz="1400" b="1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endParaRPr lang="bg-BG" sz="1400" b="1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400" b="1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76 225 472</a:t>
                      </a:r>
                      <a:endParaRPr lang="bg-BG" sz="1400" b="1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bg-BG" sz="1400" b="1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endParaRPr lang="bg-BG" sz="1400" b="1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400" b="1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85 980 971</a:t>
                      </a:r>
                      <a:endParaRPr lang="bg-BG" sz="1400" b="1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bg-BG" sz="1400" b="1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endParaRPr lang="bg-BG" sz="1400" b="1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400" b="1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84 554 849</a:t>
                      </a:r>
                      <a:endParaRPr lang="bg-BG" sz="1400" b="1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  <a:tr h="516462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bg-BG" sz="1400" b="1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Наличности към </a:t>
                      </a:r>
                      <a:r>
                        <a:rPr lang="bg-BG" sz="1400" b="1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31.12.2020 </a:t>
                      </a:r>
                      <a:r>
                        <a:rPr lang="bg-BG" sz="1400" b="1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г., отразени със знак /-/ в частта финансиране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bg-BG" sz="1400" b="1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400" b="1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0</a:t>
                      </a:r>
                      <a:endParaRPr lang="bg-BG" sz="1400" b="1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bg-BG" sz="1400" b="1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400" b="1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0</a:t>
                      </a:r>
                      <a:endParaRPr lang="bg-BG" sz="1400" b="1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bg-BG" sz="1400" b="1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400" b="1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19 490 923</a:t>
                      </a:r>
                      <a:endParaRPr lang="bg-BG" sz="1400" b="1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15"/>
                  </a:ext>
                </a:extLst>
              </a:tr>
            </a:tbl>
          </a:graphicData>
        </a:graphic>
      </p:graphicFrame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g-BG" b="1" dirty="0" smtClean="0">
                <a:solidFill>
                  <a:schemeClr val="tx2"/>
                </a:solidFill>
              </a:rPr>
              <a:t>ОБЩИНА ВРАЦА</a:t>
            </a:r>
            <a:endParaRPr lang="bg-BG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sz="2800" dirty="0" smtClean="0">
                <a:solidFill>
                  <a:srgbClr val="006600"/>
                </a:solidFill>
              </a:rPr>
              <a:t>Приходна </a:t>
            </a:r>
            <a:r>
              <a:rPr lang="bg-BG" sz="2800" dirty="0">
                <a:solidFill>
                  <a:srgbClr val="006600"/>
                </a:solidFill>
              </a:rPr>
              <a:t>част на бюджета по </a:t>
            </a:r>
            <a:r>
              <a:rPr lang="bg-BG" sz="2800" dirty="0" smtClean="0">
                <a:solidFill>
                  <a:srgbClr val="006600"/>
                </a:solidFill>
              </a:rPr>
              <a:t>отчет </a:t>
            </a:r>
            <a:r>
              <a:rPr lang="bg-BG" sz="2800" dirty="0">
                <a:solidFill>
                  <a:srgbClr val="006600"/>
                </a:solidFill>
              </a:rPr>
              <a:t>към </a:t>
            </a:r>
            <a:r>
              <a:rPr lang="bg-BG" sz="2800" dirty="0" smtClean="0">
                <a:solidFill>
                  <a:srgbClr val="006600"/>
                </a:solidFill>
              </a:rPr>
              <a:t>31.12.2020 </a:t>
            </a:r>
            <a:r>
              <a:rPr lang="bg-BG" sz="2800" dirty="0">
                <a:solidFill>
                  <a:srgbClr val="006600"/>
                </a:solidFill>
              </a:rPr>
              <a:t>г. </a:t>
            </a:r>
            <a:endParaRPr lang="bg-BG" sz="28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g-BG" b="1" dirty="0" smtClean="0">
                <a:solidFill>
                  <a:schemeClr val="tx2"/>
                </a:solidFill>
              </a:rPr>
              <a:t>ОБЩИНА ВРАЦА</a:t>
            </a:r>
            <a:endParaRPr lang="bg-BG" b="1" dirty="0">
              <a:solidFill>
                <a:schemeClr val="tx2"/>
              </a:solidFill>
            </a:endParaRP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6786699"/>
              </p:ext>
            </p:extLst>
          </p:nvPr>
        </p:nvGraphicFramePr>
        <p:xfrm>
          <a:off x="457200" y="1600200"/>
          <a:ext cx="8229600" cy="47085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2767500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008112"/>
          </a:xfrm>
        </p:spPr>
        <p:txBody>
          <a:bodyPr>
            <a:noAutofit/>
          </a:bodyPr>
          <a:lstStyle/>
          <a:p>
            <a:r>
              <a:rPr lang="bg-BG" sz="2800" dirty="0" smtClean="0">
                <a:solidFill>
                  <a:srgbClr val="006600"/>
                </a:solidFill>
              </a:rPr>
              <a:t>Приходна </a:t>
            </a:r>
            <a:r>
              <a:rPr lang="bg-BG" sz="2800" dirty="0">
                <a:solidFill>
                  <a:srgbClr val="006600"/>
                </a:solidFill>
              </a:rPr>
              <a:t>част на бюджета за </a:t>
            </a:r>
            <a:r>
              <a:rPr lang="bg-BG" sz="2800" dirty="0" smtClean="0">
                <a:solidFill>
                  <a:srgbClr val="006600"/>
                </a:solidFill>
              </a:rPr>
              <a:t>2020 </a:t>
            </a:r>
            <a:r>
              <a:rPr lang="bg-BG" sz="2800" dirty="0">
                <a:solidFill>
                  <a:srgbClr val="006600"/>
                </a:solidFill>
              </a:rPr>
              <a:t>г. </a:t>
            </a:r>
            <a:r>
              <a:rPr lang="en-US" sz="2800" dirty="0" smtClean="0">
                <a:solidFill>
                  <a:srgbClr val="006600"/>
                </a:solidFill>
              </a:rPr>
              <a:t/>
            </a:r>
            <a:br>
              <a:rPr lang="en-US" sz="2800" dirty="0" smtClean="0">
                <a:solidFill>
                  <a:srgbClr val="006600"/>
                </a:solidFill>
              </a:rPr>
            </a:br>
            <a:r>
              <a:rPr lang="bg-BG" sz="2800" dirty="0" smtClean="0">
                <a:solidFill>
                  <a:srgbClr val="006600"/>
                </a:solidFill>
              </a:rPr>
              <a:t>спрямо 2018 г. и 2019 г.</a:t>
            </a:r>
            <a:endParaRPr lang="bg-BG" sz="2800" dirty="0"/>
          </a:p>
        </p:txBody>
      </p:sp>
      <p:graphicFrame>
        <p:nvGraphicFramePr>
          <p:cNvPr id="5" name="Контейнер за съдържание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68317368"/>
              </p:ext>
            </p:extLst>
          </p:nvPr>
        </p:nvGraphicFramePr>
        <p:xfrm>
          <a:off x="467544" y="1124743"/>
          <a:ext cx="8352929" cy="50119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004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368153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513295">
                <a:tc>
                  <a:txBody>
                    <a:bodyPr/>
                    <a:lstStyle/>
                    <a:p>
                      <a:pPr algn="ctr"/>
                      <a:r>
                        <a:rPr lang="bg-BG" sz="1400" dirty="0" smtClean="0"/>
                        <a:t>Класификация по ЕБК</a:t>
                      </a:r>
                      <a:endParaRPr lang="bg-BG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800" dirty="0" smtClean="0"/>
                        <a:t>Параграф</a:t>
                      </a:r>
                      <a:endParaRPr lang="bg-BG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1400" dirty="0" smtClean="0"/>
                        <a:t>Отчет 2018 г., в лева</a:t>
                      </a:r>
                      <a:endParaRPr lang="bg-BG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1400" dirty="0" smtClean="0"/>
                        <a:t>Отчет 2019</a:t>
                      </a:r>
                      <a:r>
                        <a:rPr lang="bg-BG" sz="1400" baseline="0" dirty="0" smtClean="0"/>
                        <a:t> </a:t>
                      </a:r>
                      <a:r>
                        <a:rPr lang="bg-BG" sz="1400" dirty="0" smtClean="0"/>
                        <a:t>г., в лева</a:t>
                      </a:r>
                      <a:endParaRPr lang="bg-BG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1400" dirty="0" smtClean="0"/>
                        <a:t>Отчет</a:t>
                      </a:r>
                      <a:r>
                        <a:rPr lang="bg-BG" sz="1400" baseline="0" dirty="0" smtClean="0"/>
                        <a:t> 2020 г., в лева</a:t>
                      </a:r>
                      <a:endParaRPr lang="bg-BG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01938">
                <a:tc>
                  <a:txBody>
                    <a:bodyPr/>
                    <a:lstStyle/>
                    <a:p>
                      <a:r>
                        <a:rPr lang="bg-BG" sz="1400" b="0" dirty="0" smtClean="0">
                          <a:solidFill>
                            <a:srgbClr val="006600"/>
                          </a:solidFill>
                          <a:latin typeface="+mn-lt"/>
                        </a:rPr>
                        <a:t>МЕСТНИ</a:t>
                      </a:r>
                      <a:r>
                        <a:rPr lang="bg-BG" sz="1400" dirty="0" smtClean="0">
                          <a:solidFill>
                            <a:srgbClr val="006600"/>
                          </a:solidFill>
                          <a:latin typeface="+mn-lt"/>
                        </a:rPr>
                        <a:t> ДЕЙНОСТИ</a:t>
                      </a:r>
                      <a:endParaRPr lang="bg-BG" sz="1400" dirty="0">
                        <a:solidFill>
                          <a:srgbClr val="0066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bg-BG" sz="1200" dirty="0">
                        <a:solidFill>
                          <a:srgbClr val="0066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bg-BG" sz="1200" dirty="0">
                        <a:solidFill>
                          <a:srgbClr val="0066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bg-BG" sz="1200" dirty="0">
                        <a:solidFill>
                          <a:srgbClr val="0066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bg-BG" sz="1200" dirty="0">
                        <a:solidFill>
                          <a:srgbClr val="006600"/>
                        </a:solidFill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17201">
                <a:tc>
                  <a:txBody>
                    <a:bodyPr/>
                    <a:lstStyle/>
                    <a:p>
                      <a:r>
                        <a:rPr lang="bg-BG" sz="1400" b="1" baseline="0" dirty="0" smtClean="0">
                          <a:solidFill>
                            <a:srgbClr val="006600"/>
                          </a:solidFill>
                          <a:latin typeface="+mn-lt"/>
                        </a:rPr>
                        <a:t> </a:t>
                      </a:r>
                      <a:r>
                        <a:rPr lang="en-US" sz="1400" b="1" dirty="0" smtClean="0">
                          <a:solidFill>
                            <a:srgbClr val="006600"/>
                          </a:solidFill>
                          <a:latin typeface="+mn-lt"/>
                        </a:rPr>
                        <a:t>I.</a:t>
                      </a:r>
                      <a:r>
                        <a:rPr lang="bg-BG" sz="1400" b="1" baseline="0" dirty="0" smtClean="0">
                          <a:solidFill>
                            <a:srgbClr val="006600"/>
                          </a:solidFill>
                          <a:latin typeface="+mn-lt"/>
                        </a:rPr>
                        <a:t> ДАНЪЧНИ И НЕДАНЪЧНИ ПРИХОДИ</a:t>
                      </a:r>
                      <a:endParaRPr lang="bg-BG" sz="1400" b="1" dirty="0">
                        <a:solidFill>
                          <a:srgbClr val="0066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bg-BG" sz="1400" b="1" dirty="0">
                        <a:solidFill>
                          <a:srgbClr val="0066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bg-BG" sz="1400" b="1" dirty="0" smtClean="0">
                        <a:solidFill>
                          <a:srgbClr val="006600"/>
                        </a:solidFill>
                        <a:latin typeface="+mn-lt"/>
                      </a:endParaRPr>
                    </a:p>
                    <a:p>
                      <a:pPr algn="r"/>
                      <a:r>
                        <a:rPr lang="bg-BG" sz="1400" b="1" dirty="0" smtClean="0">
                          <a:solidFill>
                            <a:srgbClr val="006600"/>
                          </a:solidFill>
                          <a:latin typeface="+mn-lt"/>
                        </a:rPr>
                        <a:t>18 368 642</a:t>
                      </a:r>
                      <a:endParaRPr lang="bg-BG" sz="1400" b="1" dirty="0">
                        <a:solidFill>
                          <a:srgbClr val="0066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bg-BG" sz="1400" b="1" dirty="0" smtClean="0">
                        <a:solidFill>
                          <a:srgbClr val="006600"/>
                        </a:solidFill>
                        <a:latin typeface="+mn-lt"/>
                      </a:endParaRPr>
                    </a:p>
                    <a:p>
                      <a:pPr algn="r"/>
                      <a:r>
                        <a:rPr lang="bg-BG" sz="1400" b="1" dirty="0" smtClean="0">
                          <a:solidFill>
                            <a:srgbClr val="006600"/>
                          </a:solidFill>
                          <a:latin typeface="+mn-lt"/>
                        </a:rPr>
                        <a:t>21 257 976</a:t>
                      </a:r>
                      <a:endParaRPr lang="bg-BG" sz="1400" b="1" dirty="0">
                        <a:solidFill>
                          <a:srgbClr val="0066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bg-BG" sz="1400" b="1" dirty="0" smtClean="0">
                        <a:solidFill>
                          <a:srgbClr val="006600"/>
                        </a:solidFill>
                        <a:latin typeface="+mn-lt"/>
                      </a:endParaRPr>
                    </a:p>
                    <a:p>
                      <a:pPr algn="r"/>
                      <a:r>
                        <a:rPr lang="bg-BG" sz="1400" b="1" dirty="0" smtClean="0">
                          <a:solidFill>
                            <a:srgbClr val="006600"/>
                          </a:solidFill>
                          <a:latin typeface="+mn-lt"/>
                        </a:rPr>
                        <a:t>19 807 529</a:t>
                      </a:r>
                      <a:endParaRPr lang="bg-BG" sz="1400" b="1" dirty="0">
                        <a:solidFill>
                          <a:srgbClr val="006600"/>
                        </a:solidFill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01938">
                <a:tc>
                  <a:txBody>
                    <a:bodyPr/>
                    <a:lstStyle/>
                    <a:p>
                      <a:r>
                        <a:rPr lang="bg-BG" sz="1400" b="1" dirty="0" smtClean="0">
                          <a:solidFill>
                            <a:srgbClr val="006600"/>
                          </a:solidFill>
                          <a:latin typeface="+mn-lt"/>
                        </a:rPr>
                        <a:t>1. Данъчни приходи</a:t>
                      </a:r>
                      <a:endParaRPr lang="bg-BG" sz="1400" b="1" dirty="0">
                        <a:solidFill>
                          <a:srgbClr val="0066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bg-BG" sz="1400" b="1" dirty="0">
                        <a:solidFill>
                          <a:srgbClr val="0066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b="1" dirty="0" smtClean="0">
                          <a:solidFill>
                            <a:srgbClr val="006600"/>
                          </a:solidFill>
                          <a:latin typeface="+mn-lt"/>
                        </a:rPr>
                        <a:t>5 285 136</a:t>
                      </a:r>
                      <a:endParaRPr lang="bg-BG" sz="1400" b="1" dirty="0">
                        <a:solidFill>
                          <a:srgbClr val="0066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b="1" dirty="0" smtClean="0">
                          <a:solidFill>
                            <a:srgbClr val="006600"/>
                          </a:solidFill>
                          <a:latin typeface="+mn-lt"/>
                        </a:rPr>
                        <a:t>6 074 147</a:t>
                      </a:r>
                      <a:endParaRPr lang="bg-BG" sz="1400" b="1" dirty="0">
                        <a:solidFill>
                          <a:srgbClr val="0066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b="1" dirty="0" smtClean="0">
                          <a:solidFill>
                            <a:srgbClr val="006600"/>
                          </a:solidFill>
                          <a:latin typeface="+mn-lt"/>
                        </a:rPr>
                        <a:t>6 372 076</a:t>
                      </a:r>
                      <a:endParaRPr lang="bg-BG" sz="1400" b="1" dirty="0">
                        <a:solidFill>
                          <a:srgbClr val="006600"/>
                        </a:solidFill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14745">
                <a:tc>
                  <a:txBody>
                    <a:bodyPr/>
                    <a:lstStyle/>
                    <a:p>
                      <a:r>
                        <a:rPr lang="bg-BG" sz="1400" b="1" dirty="0" smtClean="0">
                          <a:solidFill>
                            <a:srgbClr val="006600"/>
                          </a:solidFill>
                          <a:latin typeface="+mn-lt"/>
                        </a:rPr>
                        <a:t>2. Неданъчни приходи</a:t>
                      </a:r>
                      <a:endParaRPr lang="bg-BG" sz="1400" b="1" dirty="0">
                        <a:solidFill>
                          <a:srgbClr val="0066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bg-BG" sz="1400" b="1" dirty="0">
                        <a:solidFill>
                          <a:srgbClr val="0066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b="1" dirty="0" smtClean="0">
                          <a:solidFill>
                            <a:srgbClr val="006600"/>
                          </a:solidFill>
                          <a:latin typeface="+mn-lt"/>
                        </a:rPr>
                        <a:t>13 083 506</a:t>
                      </a:r>
                      <a:endParaRPr lang="bg-BG" sz="1400" b="1" dirty="0">
                        <a:solidFill>
                          <a:srgbClr val="0066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b="1" dirty="0" smtClean="0">
                          <a:solidFill>
                            <a:srgbClr val="006600"/>
                          </a:solidFill>
                          <a:latin typeface="+mn-lt"/>
                        </a:rPr>
                        <a:t>15 183 829</a:t>
                      </a:r>
                      <a:endParaRPr lang="bg-BG" sz="1400" b="1" dirty="0">
                        <a:solidFill>
                          <a:srgbClr val="0066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b="1" dirty="0" smtClean="0">
                          <a:solidFill>
                            <a:srgbClr val="006600"/>
                          </a:solidFill>
                          <a:latin typeface="+mn-lt"/>
                        </a:rPr>
                        <a:t>13 435 453</a:t>
                      </a:r>
                      <a:endParaRPr lang="bg-BG" sz="1400" b="1" dirty="0">
                        <a:solidFill>
                          <a:srgbClr val="006600"/>
                        </a:solidFill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6946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g-BG" sz="1400" dirty="0" smtClean="0">
                          <a:solidFill>
                            <a:srgbClr val="006600"/>
                          </a:solidFill>
                          <a:latin typeface="+mn-lt"/>
                        </a:rPr>
                        <a:t>2.1. Приходи и доходи от</a:t>
                      </a:r>
                      <a:r>
                        <a:rPr lang="bg-BG" sz="1400" baseline="0" dirty="0" smtClean="0">
                          <a:solidFill>
                            <a:srgbClr val="006600"/>
                          </a:solidFill>
                          <a:latin typeface="+mn-lt"/>
                        </a:rPr>
                        <a:t> </a:t>
                      </a:r>
                      <a:r>
                        <a:rPr lang="bg-BG" sz="1400" dirty="0" smtClean="0">
                          <a:solidFill>
                            <a:srgbClr val="006600"/>
                          </a:solidFill>
                          <a:latin typeface="+mn-lt"/>
                        </a:rPr>
                        <a:t>собственост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1400" dirty="0" smtClean="0">
                          <a:solidFill>
                            <a:srgbClr val="006600"/>
                          </a:solidFill>
                          <a:latin typeface="+mn-lt"/>
                        </a:rPr>
                        <a:t>24 00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dirty="0" smtClean="0">
                          <a:solidFill>
                            <a:srgbClr val="006600"/>
                          </a:solidFill>
                          <a:latin typeface="+mn-lt"/>
                        </a:rPr>
                        <a:t>3 337 682</a:t>
                      </a:r>
                      <a:endParaRPr lang="bg-BG" sz="1400" dirty="0">
                        <a:solidFill>
                          <a:srgbClr val="0066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dirty="0" smtClean="0">
                          <a:solidFill>
                            <a:srgbClr val="006600"/>
                          </a:solidFill>
                          <a:latin typeface="+mn-lt"/>
                        </a:rPr>
                        <a:t>3 433 398</a:t>
                      </a:r>
                      <a:endParaRPr lang="bg-BG" sz="1400" dirty="0">
                        <a:solidFill>
                          <a:srgbClr val="0066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dirty="0" smtClean="0">
                          <a:solidFill>
                            <a:srgbClr val="006600"/>
                          </a:solidFill>
                          <a:latin typeface="+mn-lt"/>
                        </a:rPr>
                        <a:t>2 990 024</a:t>
                      </a:r>
                      <a:endParaRPr lang="bg-BG" sz="1400" dirty="0">
                        <a:solidFill>
                          <a:srgbClr val="006600"/>
                        </a:solidFill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01938">
                <a:tc>
                  <a:txBody>
                    <a:bodyPr/>
                    <a:lstStyle/>
                    <a:p>
                      <a:r>
                        <a:rPr lang="bg-BG" sz="1400" dirty="0" smtClean="0">
                          <a:solidFill>
                            <a:srgbClr val="006600"/>
                          </a:solidFill>
                          <a:latin typeface="+mn-lt"/>
                        </a:rPr>
                        <a:t>2.</a:t>
                      </a:r>
                      <a:r>
                        <a:rPr lang="en-US" sz="1400" dirty="0" smtClean="0">
                          <a:solidFill>
                            <a:srgbClr val="006600"/>
                          </a:solidFill>
                          <a:latin typeface="+mn-lt"/>
                        </a:rPr>
                        <a:t>2</a:t>
                      </a:r>
                      <a:r>
                        <a:rPr lang="bg-BG" sz="1400" dirty="0" smtClean="0">
                          <a:solidFill>
                            <a:srgbClr val="006600"/>
                          </a:solidFill>
                          <a:latin typeface="+mn-lt"/>
                        </a:rPr>
                        <a:t>.</a:t>
                      </a:r>
                      <a:r>
                        <a:rPr lang="bg-BG" sz="1400" baseline="0" dirty="0" smtClean="0">
                          <a:solidFill>
                            <a:srgbClr val="006600"/>
                          </a:solidFill>
                          <a:latin typeface="+mn-lt"/>
                        </a:rPr>
                        <a:t> Общински такси</a:t>
                      </a:r>
                      <a:endParaRPr lang="bg-BG" sz="1400" dirty="0">
                        <a:solidFill>
                          <a:srgbClr val="0066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1400" dirty="0" smtClean="0">
                          <a:solidFill>
                            <a:srgbClr val="006600"/>
                          </a:solidFill>
                          <a:latin typeface="+mn-lt"/>
                        </a:rPr>
                        <a:t>27 00</a:t>
                      </a:r>
                      <a:endParaRPr lang="bg-BG" sz="1400" dirty="0">
                        <a:solidFill>
                          <a:srgbClr val="0066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dirty="0" smtClean="0">
                          <a:solidFill>
                            <a:srgbClr val="006600"/>
                          </a:solidFill>
                          <a:latin typeface="+mn-lt"/>
                        </a:rPr>
                        <a:t>5 832 193</a:t>
                      </a:r>
                      <a:endParaRPr lang="bg-BG" sz="1400" dirty="0">
                        <a:solidFill>
                          <a:srgbClr val="0066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dirty="0" smtClean="0">
                          <a:solidFill>
                            <a:srgbClr val="006600"/>
                          </a:solidFill>
                          <a:latin typeface="+mn-lt"/>
                        </a:rPr>
                        <a:t>6 054 047</a:t>
                      </a:r>
                      <a:endParaRPr lang="bg-BG" sz="1400" dirty="0">
                        <a:solidFill>
                          <a:srgbClr val="0066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dirty="0" smtClean="0">
                          <a:solidFill>
                            <a:srgbClr val="006600"/>
                          </a:solidFill>
                          <a:latin typeface="+mn-lt"/>
                        </a:rPr>
                        <a:t>5 921 300</a:t>
                      </a:r>
                      <a:endParaRPr lang="bg-BG" sz="1400" dirty="0">
                        <a:solidFill>
                          <a:srgbClr val="006600"/>
                        </a:solidFill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27242">
                <a:tc>
                  <a:txBody>
                    <a:bodyPr/>
                    <a:lstStyle/>
                    <a:p>
                      <a:r>
                        <a:rPr lang="bg-BG" sz="1400" dirty="0" smtClean="0">
                          <a:solidFill>
                            <a:srgbClr val="006600"/>
                          </a:solidFill>
                          <a:latin typeface="+mn-lt"/>
                        </a:rPr>
                        <a:t>2.3. Глоби, санкции, наказателни лихви</a:t>
                      </a:r>
                      <a:endParaRPr lang="bg-BG" sz="1400" dirty="0">
                        <a:solidFill>
                          <a:srgbClr val="0066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1400" dirty="0" smtClean="0">
                          <a:solidFill>
                            <a:srgbClr val="006600"/>
                          </a:solidFill>
                          <a:latin typeface="+mn-lt"/>
                        </a:rPr>
                        <a:t>28 00</a:t>
                      </a:r>
                      <a:endParaRPr lang="bg-BG" sz="1400" dirty="0">
                        <a:solidFill>
                          <a:srgbClr val="0066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dirty="0" smtClean="0">
                          <a:solidFill>
                            <a:srgbClr val="006600"/>
                          </a:solidFill>
                          <a:latin typeface="+mn-lt"/>
                        </a:rPr>
                        <a:t>635 818</a:t>
                      </a:r>
                      <a:endParaRPr lang="bg-BG" sz="1400" dirty="0">
                        <a:solidFill>
                          <a:srgbClr val="0066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dirty="0" smtClean="0">
                          <a:solidFill>
                            <a:srgbClr val="006600"/>
                          </a:solidFill>
                          <a:latin typeface="+mn-lt"/>
                        </a:rPr>
                        <a:t>1 160 418</a:t>
                      </a:r>
                      <a:endParaRPr lang="bg-BG" sz="1400" dirty="0">
                        <a:solidFill>
                          <a:srgbClr val="0066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dirty="0" smtClean="0">
                          <a:solidFill>
                            <a:srgbClr val="006600"/>
                          </a:solidFill>
                          <a:latin typeface="+mn-lt"/>
                        </a:rPr>
                        <a:t>457 283</a:t>
                      </a:r>
                      <a:endParaRPr lang="bg-BG" sz="1400" dirty="0">
                        <a:solidFill>
                          <a:srgbClr val="006600"/>
                        </a:solidFill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01938">
                <a:tc>
                  <a:txBody>
                    <a:bodyPr/>
                    <a:lstStyle/>
                    <a:p>
                      <a:r>
                        <a:rPr lang="bg-BG" sz="1400" dirty="0" smtClean="0">
                          <a:solidFill>
                            <a:srgbClr val="006600"/>
                          </a:solidFill>
                          <a:latin typeface="+mn-lt"/>
                        </a:rPr>
                        <a:t>2.4. Други приходи</a:t>
                      </a:r>
                      <a:endParaRPr lang="bg-BG" sz="1400" dirty="0">
                        <a:solidFill>
                          <a:srgbClr val="0066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1400" dirty="0" smtClean="0">
                          <a:solidFill>
                            <a:srgbClr val="006600"/>
                          </a:solidFill>
                          <a:latin typeface="+mn-lt"/>
                        </a:rPr>
                        <a:t>36 00</a:t>
                      </a:r>
                      <a:endParaRPr lang="bg-BG" sz="1400" dirty="0">
                        <a:solidFill>
                          <a:srgbClr val="0066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dirty="0" smtClean="0">
                          <a:solidFill>
                            <a:srgbClr val="006600"/>
                          </a:solidFill>
                          <a:latin typeface="+mn-lt"/>
                        </a:rPr>
                        <a:t>133 558</a:t>
                      </a:r>
                      <a:endParaRPr lang="bg-BG" sz="1400" dirty="0">
                        <a:solidFill>
                          <a:srgbClr val="0066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dirty="0" smtClean="0">
                          <a:solidFill>
                            <a:srgbClr val="006600"/>
                          </a:solidFill>
                          <a:latin typeface="+mn-lt"/>
                        </a:rPr>
                        <a:t>201</a:t>
                      </a:r>
                      <a:r>
                        <a:rPr lang="bg-BG" sz="1400" baseline="0" dirty="0" smtClean="0">
                          <a:solidFill>
                            <a:srgbClr val="006600"/>
                          </a:solidFill>
                          <a:latin typeface="+mn-lt"/>
                        </a:rPr>
                        <a:t> 259</a:t>
                      </a:r>
                      <a:endParaRPr lang="bg-BG" sz="1400" dirty="0">
                        <a:solidFill>
                          <a:srgbClr val="0066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dirty="0" smtClean="0">
                          <a:solidFill>
                            <a:srgbClr val="006600"/>
                          </a:solidFill>
                          <a:latin typeface="+mn-lt"/>
                        </a:rPr>
                        <a:t>208 321</a:t>
                      </a:r>
                      <a:endParaRPr lang="bg-BG" sz="1400" dirty="0">
                        <a:solidFill>
                          <a:srgbClr val="006600"/>
                        </a:solidFill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513295">
                <a:tc>
                  <a:txBody>
                    <a:bodyPr/>
                    <a:lstStyle/>
                    <a:p>
                      <a:r>
                        <a:rPr lang="bg-BG" sz="1400" dirty="0" smtClean="0">
                          <a:solidFill>
                            <a:srgbClr val="006600"/>
                          </a:solidFill>
                          <a:latin typeface="+mn-lt"/>
                        </a:rPr>
                        <a:t>2.5. Внесени ДДС и други данъци</a:t>
                      </a:r>
                      <a:r>
                        <a:rPr lang="bg-BG" sz="1400" baseline="0" dirty="0" smtClean="0">
                          <a:solidFill>
                            <a:srgbClr val="006600"/>
                          </a:solidFill>
                          <a:latin typeface="+mn-lt"/>
                        </a:rPr>
                        <a:t> върху продажбите</a:t>
                      </a:r>
                      <a:endParaRPr lang="bg-BG" sz="1400" dirty="0">
                        <a:solidFill>
                          <a:srgbClr val="0066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bg-BG" sz="1400" dirty="0" smtClean="0">
                        <a:solidFill>
                          <a:srgbClr val="006600"/>
                        </a:solidFill>
                        <a:latin typeface="+mn-lt"/>
                      </a:endParaRPr>
                    </a:p>
                    <a:p>
                      <a:pPr algn="ctr"/>
                      <a:r>
                        <a:rPr lang="bg-BG" sz="1400" dirty="0" smtClean="0">
                          <a:solidFill>
                            <a:srgbClr val="006600"/>
                          </a:solidFill>
                          <a:latin typeface="+mn-lt"/>
                        </a:rPr>
                        <a:t>37 00</a:t>
                      </a:r>
                      <a:endParaRPr lang="bg-BG" sz="1400" dirty="0">
                        <a:solidFill>
                          <a:srgbClr val="0066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bg-BG" sz="1400" dirty="0" smtClean="0">
                        <a:solidFill>
                          <a:srgbClr val="006600"/>
                        </a:solidFill>
                        <a:latin typeface="+mn-lt"/>
                      </a:endParaRPr>
                    </a:p>
                    <a:p>
                      <a:pPr algn="r"/>
                      <a:r>
                        <a:rPr lang="bg-BG" sz="1400" dirty="0" smtClean="0">
                          <a:solidFill>
                            <a:srgbClr val="006600"/>
                          </a:solidFill>
                          <a:latin typeface="+mn-lt"/>
                        </a:rPr>
                        <a:t>-338 491</a:t>
                      </a:r>
                      <a:endParaRPr lang="bg-BG" sz="1400" dirty="0">
                        <a:solidFill>
                          <a:srgbClr val="0066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bg-BG" sz="1400" dirty="0" smtClean="0">
                        <a:solidFill>
                          <a:srgbClr val="006600"/>
                        </a:solidFill>
                        <a:latin typeface="+mn-lt"/>
                      </a:endParaRPr>
                    </a:p>
                    <a:p>
                      <a:pPr algn="r"/>
                      <a:r>
                        <a:rPr lang="bg-BG" sz="1400" dirty="0" smtClean="0">
                          <a:solidFill>
                            <a:srgbClr val="006600"/>
                          </a:solidFill>
                          <a:latin typeface="+mn-lt"/>
                        </a:rPr>
                        <a:t>-778 416</a:t>
                      </a:r>
                      <a:endParaRPr lang="bg-BG" sz="1400" dirty="0">
                        <a:solidFill>
                          <a:srgbClr val="0066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bg-BG" sz="1400" dirty="0" smtClean="0">
                        <a:solidFill>
                          <a:srgbClr val="006600"/>
                        </a:solidFill>
                        <a:latin typeface="+mn-lt"/>
                      </a:endParaRPr>
                    </a:p>
                    <a:p>
                      <a:pPr algn="r"/>
                      <a:r>
                        <a:rPr lang="bg-BG" sz="1400" dirty="0" smtClean="0">
                          <a:solidFill>
                            <a:srgbClr val="006600"/>
                          </a:solidFill>
                          <a:latin typeface="+mn-lt"/>
                        </a:rPr>
                        <a:t>-322 563</a:t>
                      </a:r>
                      <a:endParaRPr lang="bg-BG" sz="1400" dirty="0">
                        <a:solidFill>
                          <a:srgbClr val="006600"/>
                        </a:solidFill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513295">
                <a:tc>
                  <a:txBody>
                    <a:bodyPr/>
                    <a:lstStyle/>
                    <a:p>
                      <a:r>
                        <a:rPr lang="bg-BG" sz="1400" dirty="0" smtClean="0">
                          <a:solidFill>
                            <a:srgbClr val="006600"/>
                          </a:solidFill>
                          <a:latin typeface="+mn-lt"/>
                        </a:rPr>
                        <a:t>2.6. Приходи от продажба на нефинансови активи</a:t>
                      </a:r>
                      <a:endParaRPr lang="bg-BG" sz="1400" dirty="0">
                        <a:solidFill>
                          <a:srgbClr val="0066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bg-BG" sz="1400" dirty="0" smtClean="0">
                        <a:solidFill>
                          <a:srgbClr val="006600"/>
                        </a:solidFill>
                        <a:latin typeface="+mn-lt"/>
                      </a:endParaRPr>
                    </a:p>
                    <a:p>
                      <a:pPr algn="ctr"/>
                      <a:r>
                        <a:rPr lang="bg-BG" sz="1400" dirty="0" smtClean="0">
                          <a:solidFill>
                            <a:srgbClr val="006600"/>
                          </a:solidFill>
                          <a:latin typeface="+mn-lt"/>
                        </a:rPr>
                        <a:t>40 00</a:t>
                      </a:r>
                      <a:endParaRPr lang="bg-BG" sz="1400" dirty="0">
                        <a:solidFill>
                          <a:srgbClr val="0066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bg-BG" sz="1400" dirty="0" smtClean="0">
                        <a:solidFill>
                          <a:srgbClr val="006600"/>
                        </a:solidFill>
                        <a:latin typeface="+mn-lt"/>
                      </a:endParaRPr>
                    </a:p>
                    <a:p>
                      <a:pPr algn="r"/>
                      <a:r>
                        <a:rPr lang="bg-BG" sz="1400" dirty="0" smtClean="0">
                          <a:solidFill>
                            <a:srgbClr val="006600"/>
                          </a:solidFill>
                          <a:latin typeface="+mn-lt"/>
                        </a:rPr>
                        <a:t>2 560 525</a:t>
                      </a:r>
                      <a:endParaRPr lang="bg-BG" sz="1400" dirty="0">
                        <a:solidFill>
                          <a:srgbClr val="0066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bg-BG" sz="1400" dirty="0" smtClean="0">
                        <a:solidFill>
                          <a:srgbClr val="006600"/>
                        </a:solidFill>
                        <a:latin typeface="+mn-lt"/>
                      </a:endParaRPr>
                    </a:p>
                    <a:p>
                      <a:pPr algn="r"/>
                      <a:r>
                        <a:rPr lang="bg-BG" sz="1400" dirty="0" smtClean="0">
                          <a:solidFill>
                            <a:srgbClr val="006600"/>
                          </a:solidFill>
                          <a:latin typeface="+mn-lt"/>
                        </a:rPr>
                        <a:t>4 095 734</a:t>
                      </a:r>
                      <a:endParaRPr lang="bg-BG" sz="1400" dirty="0">
                        <a:solidFill>
                          <a:srgbClr val="0066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bg-BG" sz="1400" dirty="0" smtClean="0">
                        <a:solidFill>
                          <a:srgbClr val="006600"/>
                        </a:solidFill>
                        <a:latin typeface="+mn-lt"/>
                      </a:endParaRPr>
                    </a:p>
                    <a:p>
                      <a:pPr algn="r"/>
                      <a:r>
                        <a:rPr lang="bg-BG" sz="1400" dirty="0" smtClean="0">
                          <a:solidFill>
                            <a:srgbClr val="006600"/>
                          </a:solidFill>
                          <a:latin typeface="+mn-lt"/>
                        </a:rPr>
                        <a:t>1 909 510</a:t>
                      </a:r>
                      <a:endParaRPr lang="bg-BG" sz="1400" dirty="0">
                        <a:solidFill>
                          <a:srgbClr val="006600"/>
                        </a:solidFill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301938">
                <a:tc>
                  <a:txBody>
                    <a:bodyPr/>
                    <a:lstStyle/>
                    <a:p>
                      <a:r>
                        <a:rPr lang="bg-BG" sz="1400" dirty="0" smtClean="0">
                          <a:solidFill>
                            <a:srgbClr val="006600"/>
                          </a:solidFill>
                          <a:latin typeface="+mn-lt"/>
                        </a:rPr>
                        <a:t>2.7. Приходи от концесии</a:t>
                      </a:r>
                      <a:endParaRPr lang="bg-BG" sz="1400" dirty="0">
                        <a:solidFill>
                          <a:srgbClr val="0066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1400" dirty="0" smtClean="0">
                          <a:solidFill>
                            <a:srgbClr val="006600"/>
                          </a:solidFill>
                          <a:latin typeface="+mn-lt"/>
                        </a:rPr>
                        <a:t>41 00</a:t>
                      </a:r>
                      <a:endParaRPr lang="bg-BG" sz="1400" dirty="0">
                        <a:solidFill>
                          <a:srgbClr val="0066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dirty="0" smtClean="0">
                          <a:solidFill>
                            <a:srgbClr val="006600"/>
                          </a:solidFill>
                          <a:latin typeface="+mn-lt"/>
                        </a:rPr>
                        <a:t>133 419</a:t>
                      </a:r>
                      <a:endParaRPr lang="bg-BG" sz="1400" dirty="0">
                        <a:solidFill>
                          <a:srgbClr val="0066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dirty="0" smtClean="0">
                          <a:solidFill>
                            <a:srgbClr val="006600"/>
                          </a:solidFill>
                          <a:latin typeface="+mn-lt"/>
                        </a:rPr>
                        <a:t>285 023</a:t>
                      </a:r>
                      <a:endParaRPr lang="bg-BG" sz="1400" dirty="0">
                        <a:solidFill>
                          <a:srgbClr val="0066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dirty="0" smtClean="0">
                          <a:solidFill>
                            <a:srgbClr val="006600"/>
                          </a:solidFill>
                          <a:latin typeface="+mn-lt"/>
                        </a:rPr>
                        <a:t>334 812</a:t>
                      </a:r>
                      <a:endParaRPr lang="bg-BG" sz="1400" dirty="0">
                        <a:solidFill>
                          <a:srgbClr val="006600"/>
                        </a:solidFill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301938">
                <a:tc>
                  <a:txBody>
                    <a:bodyPr/>
                    <a:lstStyle/>
                    <a:p>
                      <a:r>
                        <a:rPr lang="bg-BG" sz="1400" dirty="0" smtClean="0">
                          <a:solidFill>
                            <a:srgbClr val="006600"/>
                          </a:solidFill>
                          <a:latin typeface="+mn-lt"/>
                        </a:rPr>
                        <a:t>2.8. Помощи и дарения от</a:t>
                      </a:r>
                      <a:r>
                        <a:rPr lang="bg-BG" sz="1400" baseline="0" dirty="0" smtClean="0">
                          <a:solidFill>
                            <a:srgbClr val="006600"/>
                          </a:solidFill>
                          <a:latin typeface="+mn-lt"/>
                        </a:rPr>
                        <a:t> страната</a:t>
                      </a:r>
                      <a:endParaRPr lang="bg-BG" sz="1400" dirty="0">
                        <a:solidFill>
                          <a:srgbClr val="0066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1400" dirty="0" smtClean="0">
                          <a:solidFill>
                            <a:srgbClr val="006600"/>
                          </a:solidFill>
                          <a:latin typeface="+mn-lt"/>
                        </a:rPr>
                        <a:t>45 00</a:t>
                      </a:r>
                      <a:endParaRPr lang="bg-BG" sz="1400" dirty="0">
                        <a:solidFill>
                          <a:srgbClr val="0066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dirty="0" smtClean="0">
                          <a:solidFill>
                            <a:srgbClr val="006600"/>
                          </a:solidFill>
                          <a:latin typeface="+mn-lt"/>
                        </a:rPr>
                        <a:t>788 802</a:t>
                      </a:r>
                      <a:endParaRPr lang="bg-BG" sz="1400" dirty="0">
                        <a:solidFill>
                          <a:srgbClr val="0066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dirty="0" smtClean="0">
                          <a:solidFill>
                            <a:srgbClr val="006600"/>
                          </a:solidFill>
                          <a:latin typeface="+mn-lt"/>
                        </a:rPr>
                        <a:t>732 366</a:t>
                      </a:r>
                      <a:endParaRPr lang="bg-BG" sz="1400" dirty="0">
                        <a:solidFill>
                          <a:srgbClr val="0066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dirty="0" smtClean="0">
                          <a:solidFill>
                            <a:srgbClr val="006600"/>
                          </a:solidFill>
                          <a:latin typeface="+mn-lt"/>
                        </a:rPr>
                        <a:t>1 936 766</a:t>
                      </a:r>
                      <a:endParaRPr lang="bg-BG" sz="1400" dirty="0">
                        <a:solidFill>
                          <a:srgbClr val="006600"/>
                        </a:solidFill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</a:tbl>
          </a:graphicData>
        </a:graphic>
      </p:graphicFrame>
      <p:sp>
        <p:nvSpPr>
          <p:cNvPr id="4" name="Контейнер за долния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g-BG" b="1" dirty="0" smtClean="0">
                <a:solidFill>
                  <a:schemeClr val="tx2"/>
                </a:solidFill>
              </a:rPr>
              <a:t>ОБЩИНА ВРАЦА</a:t>
            </a:r>
            <a:endParaRPr lang="bg-BG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98969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67544" y="44624"/>
            <a:ext cx="8229600" cy="692696"/>
          </a:xfrm>
        </p:spPr>
        <p:txBody>
          <a:bodyPr>
            <a:noAutofit/>
          </a:bodyPr>
          <a:lstStyle/>
          <a:p>
            <a:r>
              <a:rPr lang="bg-BG" sz="2800" dirty="0" smtClean="0">
                <a:solidFill>
                  <a:srgbClr val="006600"/>
                </a:solidFill>
              </a:rPr>
              <a:t>Приходна </a:t>
            </a:r>
            <a:r>
              <a:rPr lang="bg-BG" sz="2800" dirty="0">
                <a:solidFill>
                  <a:srgbClr val="006600"/>
                </a:solidFill>
              </a:rPr>
              <a:t>част на бюджета за </a:t>
            </a:r>
            <a:r>
              <a:rPr lang="bg-BG" sz="2800" dirty="0" smtClean="0">
                <a:solidFill>
                  <a:srgbClr val="006600"/>
                </a:solidFill>
              </a:rPr>
              <a:t>2020 </a:t>
            </a:r>
            <a:r>
              <a:rPr lang="bg-BG" sz="2800" dirty="0">
                <a:solidFill>
                  <a:srgbClr val="006600"/>
                </a:solidFill>
              </a:rPr>
              <a:t>г. спрямо </a:t>
            </a:r>
            <a:r>
              <a:rPr lang="bg-BG" sz="2800" dirty="0" smtClean="0">
                <a:solidFill>
                  <a:srgbClr val="006600"/>
                </a:solidFill>
              </a:rPr>
              <a:t>2018 </a:t>
            </a:r>
            <a:r>
              <a:rPr lang="bg-BG" sz="2800" dirty="0">
                <a:solidFill>
                  <a:srgbClr val="006600"/>
                </a:solidFill>
              </a:rPr>
              <a:t>г. и </a:t>
            </a:r>
            <a:r>
              <a:rPr lang="bg-BG" sz="2800" dirty="0" smtClean="0">
                <a:solidFill>
                  <a:srgbClr val="006600"/>
                </a:solidFill>
              </a:rPr>
              <a:t>2019 </a:t>
            </a:r>
            <a:r>
              <a:rPr lang="bg-BG" sz="2800" dirty="0">
                <a:solidFill>
                  <a:srgbClr val="006600"/>
                </a:solidFill>
              </a:rPr>
              <a:t>г. </a:t>
            </a:r>
            <a:endParaRPr lang="bg-BG" sz="2800" dirty="0"/>
          </a:p>
        </p:txBody>
      </p:sp>
      <p:graphicFrame>
        <p:nvGraphicFramePr>
          <p:cNvPr id="5" name="Контейнер за съдържание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2898276"/>
              </p:ext>
            </p:extLst>
          </p:nvPr>
        </p:nvGraphicFramePr>
        <p:xfrm>
          <a:off x="251520" y="908720"/>
          <a:ext cx="8784976" cy="5248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4847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57606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g-BG" sz="1400" dirty="0" smtClean="0"/>
                        <a:t>Класификация по ЕБК</a:t>
                      </a:r>
                    </a:p>
                    <a:p>
                      <a:endParaRPr lang="bg-BG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g-BG" sz="800" dirty="0" smtClean="0"/>
                        <a:t>Параграф</a:t>
                      </a:r>
                    </a:p>
                    <a:p>
                      <a:endParaRPr lang="bg-BG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g-BG" sz="1400" dirty="0" smtClean="0"/>
                        <a:t>Отчет 2018 г., в лева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g-BG" sz="1400" dirty="0" smtClean="0"/>
                        <a:t>Отчет 2019 г., в лева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g-BG" sz="1400" dirty="0" smtClean="0"/>
                        <a:t>Отчет</a:t>
                      </a:r>
                      <a:r>
                        <a:rPr lang="bg-BG" sz="1400" baseline="0" dirty="0" smtClean="0"/>
                        <a:t> 2020 г., в лева</a:t>
                      </a:r>
                      <a:endParaRPr lang="bg-BG" sz="1400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51700">
                <a:tc>
                  <a:txBody>
                    <a:bodyPr/>
                    <a:lstStyle/>
                    <a:p>
                      <a:r>
                        <a:rPr lang="en-US" sz="1200" b="1" dirty="0" smtClean="0">
                          <a:solidFill>
                            <a:srgbClr val="006600"/>
                          </a:solidFill>
                        </a:rPr>
                        <a:t>II.</a:t>
                      </a:r>
                      <a:r>
                        <a:rPr lang="bg-BG" sz="1200" b="1" dirty="0" smtClean="0">
                          <a:solidFill>
                            <a:srgbClr val="006600"/>
                          </a:solidFill>
                        </a:rPr>
                        <a:t> ВЗАИМООТНОШЕНИЯ С ЦБ</a:t>
                      </a:r>
                      <a:endParaRPr lang="bg-BG" sz="1200" b="1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1400" b="1" dirty="0" smtClean="0">
                          <a:solidFill>
                            <a:srgbClr val="006600"/>
                          </a:solidFill>
                        </a:rPr>
                        <a:t>31 00</a:t>
                      </a:r>
                      <a:endParaRPr lang="bg-BG" sz="1400" b="1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b="1" dirty="0" smtClean="0">
                          <a:solidFill>
                            <a:srgbClr val="006600"/>
                          </a:solidFill>
                        </a:rPr>
                        <a:t>8 185 085</a:t>
                      </a:r>
                      <a:endParaRPr lang="bg-BG" sz="1400" b="1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b="1" dirty="0" smtClean="0">
                          <a:solidFill>
                            <a:srgbClr val="006600"/>
                          </a:solidFill>
                        </a:rPr>
                        <a:t>8 045 100</a:t>
                      </a:r>
                      <a:endParaRPr lang="bg-BG" sz="1400" b="1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b="1" dirty="0" smtClean="0">
                          <a:solidFill>
                            <a:srgbClr val="006600"/>
                          </a:solidFill>
                        </a:rPr>
                        <a:t>9 217 186</a:t>
                      </a:r>
                      <a:endParaRPr lang="bg-BG" sz="1400" b="1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91912">
                <a:tc>
                  <a:txBody>
                    <a:bodyPr/>
                    <a:lstStyle/>
                    <a:p>
                      <a:r>
                        <a:rPr lang="bg-BG" sz="1200" dirty="0" smtClean="0">
                          <a:solidFill>
                            <a:srgbClr val="006600"/>
                          </a:solidFill>
                        </a:rPr>
                        <a:t>1. Обща изравнителна субсидия и други</a:t>
                      </a:r>
                      <a:r>
                        <a:rPr lang="bg-BG" sz="1200" baseline="0" dirty="0" smtClean="0">
                          <a:solidFill>
                            <a:srgbClr val="006600"/>
                          </a:solidFill>
                        </a:rPr>
                        <a:t> трансфери</a:t>
                      </a:r>
                      <a:endParaRPr lang="bg-BG" sz="12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31 12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3 226 200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3 952 800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4 108 600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01432">
                <a:tc>
                  <a:txBody>
                    <a:bodyPr/>
                    <a:lstStyle/>
                    <a:p>
                      <a:r>
                        <a:rPr lang="bg-BG" sz="1200" dirty="0" smtClean="0">
                          <a:solidFill>
                            <a:srgbClr val="006600"/>
                          </a:solidFill>
                        </a:rPr>
                        <a:t>2. Целеви субсидии</a:t>
                      </a:r>
                      <a:r>
                        <a:rPr lang="bg-BG" sz="1200" baseline="0" dirty="0" smtClean="0">
                          <a:solidFill>
                            <a:srgbClr val="006600"/>
                          </a:solidFill>
                        </a:rPr>
                        <a:t> от ЦБ за капиталови разходи</a:t>
                      </a:r>
                      <a:endParaRPr lang="bg-BG" sz="12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31 13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1 015 266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1 092 300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1 204 000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51700">
                <a:tc>
                  <a:txBody>
                    <a:bodyPr/>
                    <a:lstStyle/>
                    <a:p>
                      <a:r>
                        <a:rPr lang="bg-BG" sz="1200" dirty="0" smtClean="0">
                          <a:solidFill>
                            <a:srgbClr val="006600"/>
                          </a:solidFill>
                        </a:rPr>
                        <a:t>3.</a:t>
                      </a:r>
                      <a:r>
                        <a:rPr lang="bg-BG" sz="1200" baseline="0" dirty="0" smtClean="0">
                          <a:solidFill>
                            <a:srgbClr val="006600"/>
                          </a:solidFill>
                        </a:rPr>
                        <a:t> Целеви трансфери от ЦБ</a:t>
                      </a:r>
                      <a:endParaRPr lang="bg-BG" sz="12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31 18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3 944 200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3 000 000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3 904 600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51700">
                <a:tc>
                  <a:txBody>
                    <a:bodyPr/>
                    <a:lstStyle/>
                    <a:p>
                      <a:r>
                        <a:rPr lang="bg-BG" sz="1200" dirty="0" smtClean="0">
                          <a:solidFill>
                            <a:srgbClr val="006600"/>
                          </a:solidFill>
                        </a:rPr>
                        <a:t>4. Възстановени трансфери за ЦБ</a:t>
                      </a:r>
                      <a:endParaRPr lang="bg-BG" sz="12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31 20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-581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0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-14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51700">
                <a:tc>
                  <a:txBody>
                    <a:bodyPr/>
                    <a:lstStyle/>
                    <a:p>
                      <a:r>
                        <a:rPr lang="en-US" sz="1200" b="1" dirty="0" smtClean="0">
                          <a:solidFill>
                            <a:srgbClr val="006600"/>
                          </a:solidFill>
                        </a:rPr>
                        <a:t>III.</a:t>
                      </a:r>
                      <a:r>
                        <a:rPr lang="en-US" sz="1200" b="1" baseline="0" dirty="0" smtClean="0">
                          <a:solidFill>
                            <a:srgbClr val="006600"/>
                          </a:solidFill>
                        </a:rPr>
                        <a:t> </a:t>
                      </a:r>
                      <a:r>
                        <a:rPr lang="bg-BG" sz="1200" b="1" baseline="0" dirty="0" smtClean="0">
                          <a:solidFill>
                            <a:srgbClr val="006600"/>
                          </a:solidFill>
                        </a:rPr>
                        <a:t>ТРАНСФЕРИ</a:t>
                      </a:r>
                      <a:endParaRPr lang="bg-BG" sz="1200" b="1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bg-BG" sz="1400" b="1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b="1" dirty="0" smtClean="0">
                          <a:solidFill>
                            <a:srgbClr val="006600"/>
                          </a:solidFill>
                        </a:rPr>
                        <a:t>-2 078 334</a:t>
                      </a:r>
                      <a:endParaRPr lang="bg-BG" sz="1400" b="1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b="1" dirty="0" smtClean="0">
                          <a:solidFill>
                            <a:srgbClr val="006600"/>
                          </a:solidFill>
                        </a:rPr>
                        <a:t>-810 925</a:t>
                      </a:r>
                      <a:endParaRPr lang="bg-BG" sz="1400" b="1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b="1" dirty="0" smtClean="0">
                          <a:solidFill>
                            <a:srgbClr val="006600"/>
                          </a:solidFill>
                        </a:rPr>
                        <a:t>-10 654 502</a:t>
                      </a:r>
                      <a:endParaRPr lang="bg-BG" sz="1400" b="1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51700">
                <a:tc>
                  <a:txBody>
                    <a:bodyPr/>
                    <a:lstStyle/>
                    <a:p>
                      <a:r>
                        <a:rPr lang="bg-BG" sz="1200" dirty="0" smtClean="0">
                          <a:solidFill>
                            <a:srgbClr val="006600"/>
                          </a:solidFill>
                        </a:rPr>
                        <a:t>1. Трансфери между</a:t>
                      </a:r>
                      <a:r>
                        <a:rPr lang="bg-BG" sz="1200" baseline="0" dirty="0" smtClean="0">
                          <a:solidFill>
                            <a:srgbClr val="006600"/>
                          </a:solidFill>
                        </a:rPr>
                        <a:t> бюджети</a:t>
                      </a:r>
                      <a:endParaRPr lang="bg-BG" sz="12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61 00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-41 025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1 262 062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1 044 825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89600"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rgbClr val="0066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1.1</a:t>
                      </a:r>
                      <a:r>
                        <a:rPr lang="bg-BG" sz="1200" dirty="0" smtClean="0">
                          <a:solidFill>
                            <a:srgbClr val="0066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. Трансфери</a:t>
                      </a:r>
                      <a:r>
                        <a:rPr lang="bg-BG" sz="1200" baseline="0" dirty="0" smtClean="0">
                          <a:solidFill>
                            <a:srgbClr val="0066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между бюджети – получени трансфери /+/</a:t>
                      </a:r>
                      <a:endParaRPr lang="bg-BG" sz="1200" dirty="0">
                        <a:solidFill>
                          <a:srgbClr val="0066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61 01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228 307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1 466 535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1 251 878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44840">
                <a:tc>
                  <a:txBody>
                    <a:bodyPr/>
                    <a:lstStyle/>
                    <a:p>
                      <a:r>
                        <a:rPr lang="bg-BG" sz="1200" dirty="0" smtClean="0">
                          <a:solidFill>
                            <a:srgbClr val="006600"/>
                          </a:solidFill>
                        </a:rPr>
                        <a:t>1.2. Трансфери между бюджети – предоставени трансфери /-/</a:t>
                      </a:r>
                      <a:endParaRPr lang="bg-BG" sz="12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61 02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-269 332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-204 473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-207 053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r>
                        <a:rPr lang="bg-BG" sz="1200" dirty="0" smtClean="0">
                          <a:solidFill>
                            <a:srgbClr val="006600"/>
                          </a:solidFill>
                        </a:rPr>
                        <a:t>2. Трансфери</a:t>
                      </a:r>
                      <a:r>
                        <a:rPr lang="bg-BG" sz="1200" baseline="0" dirty="0" smtClean="0">
                          <a:solidFill>
                            <a:srgbClr val="006600"/>
                          </a:solidFill>
                        </a:rPr>
                        <a:t> м/у бюджети и сметки за средства от ЕС</a:t>
                      </a:r>
                      <a:endParaRPr lang="bg-BG" sz="12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62 00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-2 051 987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-2 107 377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-11 724 191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251700">
                <a:tc>
                  <a:txBody>
                    <a:bodyPr/>
                    <a:lstStyle/>
                    <a:p>
                      <a:r>
                        <a:rPr lang="bg-BG" sz="1200" dirty="0" smtClean="0">
                          <a:solidFill>
                            <a:srgbClr val="006600"/>
                          </a:solidFill>
                        </a:rPr>
                        <a:t>2.1. Предоставени</a:t>
                      </a:r>
                      <a:r>
                        <a:rPr lang="bg-BG" sz="1200" baseline="0" dirty="0" smtClean="0">
                          <a:solidFill>
                            <a:srgbClr val="006600"/>
                          </a:solidFill>
                        </a:rPr>
                        <a:t> трансфери /-/</a:t>
                      </a:r>
                      <a:endParaRPr lang="bg-BG" sz="12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62 02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-2 051 987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-2 107 377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-11 724 191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251700">
                <a:tc>
                  <a:txBody>
                    <a:bodyPr/>
                    <a:lstStyle/>
                    <a:p>
                      <a:r>
                        <a:rPr lang="bg-BG" sz="1200" dirty="0" smtClean="0">
                          <a:solidFill>
                            <a:srgbClr val="006600"/>
                          </a:solidFill>
                        </a:rPr>
                        <a:t>3. Трансфери от/за ПУДООС</a:t>
                      </a:r>
                      <a:endParaRPr lang="bg-BG" sz="12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64 00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14 678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34 390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24 864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309736">
                <a:tc>
                  <a:txBody>
                    <a:bodyPr/>
                    <a:lstStyle/>
                    <a:p>
                      <a:r>
                        <a:rPr lang="en-US" sz="1200" b="1" dirty="0" smtClean="0">
                          <a:solidFill>
                            <a:srgbClr val="006600"/>
                          </a:solidFill>
                        </a:rPr>
                        <a:t>IV.</a:t>
                      </a:r>
                      <a:r>
                        <a:rPr lang="bg-BG" sz="1200" b="1" dirty="0" smtClean="0">
                          <a:solidFill>
                            <a:srgbClr val="006600"/>
                          </a:solidFill>
                        </a:rPr>
                        <a:t> ВРЕМЕННИ БЕЗЛИХВЕНИ ЗАЕМИ</a:t>
                      </a:r>
                      <a:endParaRPr lang="bg-BG" sz="1200" b="1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bg-BG" sz="1400" b="1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b="1" dirty="0" smtClean="0">
                          <a:solidFill>
                            <a:srgbClr val="006600"/>
                          </a:solidFill>
                        </a:rPr>
                        <a:t>-1 398 695</a:t>
                      </a:r>
                      <a:endParaRPr lang="bg-BG" sz="1400" b="1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b="1" dirty="0" smtClean="0">
                          <a:solidFill>
                            <a:srgbClr val="006600"/>
                          </a:solidFill>
                        </a:rPr>
                        <a:t>-1 520 814</a:t>
                      </a:r>
                      <a:endParaRPr lang="bg-BG" sz="1400" b="1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b="1" dirty="0" smtClean="0">
                          <a:solidFill>
                            <a:srgbClr val="006600"/>
                          </a:solidFill>
                        </a:rPr>
                        <a:t>-5 257 896</a:t>
                      </a:r>
                      <a:endParaRPr lang="bg-BG" sz="1400" b="1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136336">
                <a:tc>
                  <a:txBody>
                    <a:bodyPr/>
                    <a:lstStyle/>
                    <a:p>
                      <a:r>
                        <a:rPr lang="en-US" sz="1200" b="1" dirty="0" smtClean="0">
                          <a:solidFill>
                            <a:srgbClr val="006600"/>
                          </a:solidFill>
                        </a:rPr>
                        <a:t>V.</a:t>
                      </a:r>
                      <a:r>
                        <a:rPr lang="bg-BG" sz="1200" b="1" dirty="0" smtClean="0">
                          <a:solidFill>
                            <a:srgbClr val="006600"/>
                          </a:solidFill>
                        </a:rPr>
                        <a:t> ФИНАНСИРАНЕ НА БЮДЖЕТНОТО САЛДО</a:t>
                      </a:r>
                      <a:endParaRPr lang="bg-BG" sz="1200" b="1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bg-BG" sz="1400" b="1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b="1" dirty="0" smtClean="0">
                          <a:solidFill>
                            <a:srgbClr val="006600"/>
                          </a:solidFill>
                        </a:rPr>
                        <a:t>-3 897 775</a:t>
                      </a:r>
                      <a:endParaRPr lang="bg-BG" sz="1400" b="1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b="1" dirty="0" smtClean="0">
                          <a:solidFill>
                            <a:srgbClr val="006600"/>
                          </a:solidFill>
                        </a:rPr>
                        <a:t>-3 902 397</a:t>
                      </a:r>
                      <a:endParaRPr lang="bg-BG" sz="1400" b="1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b="1" dirty="0" smtClean="0">
                          <a:solidFill>
                            <a:srgbClr val="006600"/>
                          </a:solidFill>
                        </a:rPr>
                        <a:t>4 927 339</a:t>
                      </a:r>
                      <a:endParaRPr lang="bg-BG" sz="1400" b="1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bg-BG" sz="1200" b="1" dirty="0" smtClean="0">
                          <a:solidFill>
                            <a:srgbClr val="006600"/>
                          </a:solidFill>
                        </a:rPr>
                        <a:t>Общо</a:t>
                      </a:r>
                      <a:r>
                        <a:rPr lang="bg-BG" sz="1200" b="1" baseline="0" dirty="0" smtClean="0">
                          <a:solidFill>
                            <a:srgbClr val="006600"/>
                          </a:solidFill>
                        </a:rPr>
                        <a:t> местни дейности /</a:t>
                      </a:r>
                      <a:r>
                        <a:rPr lang="en-US" sz="1200" b="1" baseline="0" dirty="0" smtClean="0">
                          <a:solidFill>
                            <a:srgbClr val="006600"/>
                          </a:solidFill>
                        </a:rPr>
                        <a:t>I + II + III + IV + V</a:t>
                      </a:r>
                      <a:r>
                        <a:rPr lang="bg-BG" sz="1200" b="1" baseline="0" dirty="0" smtClean="0">
                          <a:solidFill>
                            <a:srgbClr val="006600"/>
                          </a:solidFill>
                        </a:rPr>
                        <a:t>/</a:t>
                      </a:r>
                      <a:endParaRPr lang="bg-BG" sz="1200" b="1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bg-BG" sz="1400" b="1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b="1" dirty="0" smtClean="0">
                          <a:solidFill>
                            <a:srgbClr val="006600"/>
                          </a:solidFill>
                        </a:rPr>
                        <a:t>19 178 923</a:t>
                      </a:r>
                      <a:endParaRPr lang="bg-BG" sz="1400" b="1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b="1" dirty="0" smtClean="0">
                          <a:solidFill>
                            <a:srgbClr val="006600"/>
                          </a:solidFill>
                        </a:rPr>
                        <a:t>23 068 940</a:t>
                      </a:r>
                      <a:endParaRPr lang="bg-BG" sz="1400" b="1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b="1" dirty="0" smtClean="0">
                          <a:solidFill>
                            <a:srgbClr val="006600"/>
                          </a:solidFill>
                        </a:rPr>
                        <a:t>18 039 656</a:t>
                      </a:r>
                      <a:endParaRPr lang="bg-BG" sz="1400" b="1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5"/>
                  </a:ext>
                </a:extLst>
              </a:tr>
            </a:tbl>
          </a:graphicData>
        </a:graphic>
      </p:graphicFrame>
      <p:sp>
        <p:nvSpPr>
          <p:cNvPr id="4" name="Контейнер за долния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g-BG" b="1" dirty="0" smtClean="0">
                <a:solidFill>
                  <a:schemeClr val="accent1"/>
                </a:solidFill>
              </a:rPr>
              <a:t>ОБЩИНА ВРАЦА</a:t>
            </a:r>
            <a:endParaRPr lang="bg-BG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8795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864096"/>
          </a:xfrm>
        </p:spPr>
        <p:txBody>
          <a:bodyPr>
            <a:noAutofit/>
          </a:bodyPr>
          <a:lstStyle/>
          <a:p>
            <a:r>
              <a:rPr lang="bg-BG" sz="2800" dirty="0" smtClean="0">
                <a:solidFill>
                  <a:srgbClr val="006600"/>
                </a:solidFill>
              </a:rPr>
              <a:t>Приходна </a:t>
            </a:r>
            <a:r>
              <a:rPr lang="bg-BG" sz="2800" dirty="0">
                <a:solidFill>
                  <a:srgbClr val="006600"/>
                </a:solidFill>
              </a:rPr>
              <a:t>част на бюджета за </a:t>
            </a:r>
            <a:r>
              <a:rPr lang="bg-BG" sz="2800" dirty="0" smtClean="0">
                <a:solidFill>
                  <a:srgbClr val="006600"/>
                </a:solidFill>
              </a:rPr>
              <a:t>2020 </a:t>
            </a:r>
            <a:r>
              <a:rPr lang="bg-BG" sz="2800" dirty="0">
                <a:solidFill>
                  <a:srgbClr val="006600"/>
                </a:solidFill>
              </a:rPr>
              <a:t>г. спрямо </a:t>
            </a:r>
            <a:r>
              <a:rPr lang="bg-BG" sz="2800" dirty="0" smtClean="0">
                <a:solidFill>
                  <a:srgbClr val="006600"/>
                </a:solidFill>
              </a:rPr>
              <a:t>2018 </a:t>
            </a:r>
            <a:r>
              <a:rPr lang="bg-BG" sz="2800" dirty="0">
                <a:solidFill>
                  <a:srgbClr val="006600"/>
                </a:solidFill>
              </a:rPr>
              <a:t>г. и </a:t>
            </a:r>
            <a:r>
              <a:rPr lang="bg-BG" sz="2800" dirty="0" smtClean="0">
                <a:solidFill>
                  <a:srgbClr val="006600"/>
                </a:solidFill>
              </a:rPr>
              <a:t>2019 </a:t>
            </a:r>
            <a:r>
              <a:rPr lang="bg-BG" sz="2800" dirty="0">
                <a:solidFill>
                  <a:srgbClr val="006600"/>
                </a:solidFill>
              </a:rPr>
              <a:t>г</a:t>
            </a:r>
            <a:r>
              <a:rPr lang="bg-BG" sz="2800" dirty="0" smtClean="0">
                <a:solidFill>
                  <a:srgbClr val="006600"/>
                </a:solidFill>
              </a:rPr>
              <a:t>.</a:t>
            </a:r>
            <a:endParaRPr lang="bg-BG" sz="2800" dirty="0"/>
          </a:p>
        </p:txBody>
      </p:sp>
      <p:graphicFrame>
        <p:nvGraphicFramePr>
          <p:cNvPr id="5" name="Контейнер за съдържание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95390633"/>
              </p:ext>
            </p:extLst>
          </p:nvPr>
        </p:nvGraphicFramePr>
        <p:xfrm>
          <a:off x="107504" y="1268760"/>
          <a:ext cx="8928992" cy="51125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4847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52416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g-BG" sz="1400" dirty="0" smtClean="0"/>
                        <a:t>Класификация по ЕБК</a:t>
                      </a:r>
                    </a:p>
                    <a:p>
                      <a:pPr algn="ctr"/>
                      <a:endParaRPr lang="bg-BG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g-BG" sz="800" dirty="0" smtClean="0"/>
                        <a:t>Параграф</a:t>
                      </a:r>
                    </a:p>
                    <a:p>
                      <a:endParaRPr lang="bg-BG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g-BG" sz="1400" dirty="0" smtClean="0"/>
                        <a:t>Отчет 2018 г., в лева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g-BG" sz="1400" dirty="0" smtClean="0"/>
                        <a:t>Отчет 2019 г., в лева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g-BG" sz="1400" dirty="0" smtClean="0"/>
                        <a:t>Отчет</a:t>
                      </a:r>
                      <a:r>
                        <a:rPr lang="bg-BG" sz="1400" baseline="0" dirty="0" smtClean="0"/>
                        <a:t> 2020 г., в лева</a:t>
                      </a:r>
                      <a:endParaRPr lang="bg-BG" sz="1400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08335">
                <a:tc>
                  <a:txBody>
                    <a:bodyPr/>
                    <a:lstStyle/>
                    <a:p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ДЪРЖАВНИ</a:t>
                      </a:r>
                      <a:r>
                        <a:rPr lang="bg-BG" sz="1400" baseline="0" dirty="0" smtClean="0">
                          <a:solidFill>
                            <a:srgbClr val="006600"/>
                          </a:solidFill>
                        </a:rPr>
                        <a:t> ДЕЙНОСТИ</a:t>
                      </a:r>
                      <a:endParaRPr lang="bg-BG" sz="1400" dirty="0" smtClean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08335"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solidFill>
                            <a:srgbClr val="006600"/>
                          </a:solidFill>
                        </a:rPr>
                        <a:t>I.</a:t>
                      </a:r>
                      <a:r>
                        <a:rPr lang="bg-BG" sz="1400" b="1" dirty="0" smtClean="0">
                          <a:solidFill>
                            <a:srgbClr val="006600"/>
                          </a:solidFill>
                        </a:rPr>
                        <a:t> ДАНЪЧНИ И НЕДАНЪЧНИ ПРИХОДИ</a:t>
                      </a:r>
                      <a:endParaRPr lang="bg-BG" sz="1400" b="1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bg-BG" sz="1400" b="1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b="1" dirty="0" smtClean="0">
                          <a:solidFill>
                            <a:srgbClr val="006600"/>
                          </a:solidFill>
                        </a:rPr>
                        <a:t>120 697</a:t>
                      </a:r>
                      <a:endParaRPr lang="bg-BG" sz="1400" b="1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b="1" dirty="0" smtClean="0">
                          <a:solidFill>
                            <a:srgbClr val="006600"/>
                          </a:solidFill>
                        </a:rPr>
                        <a:t>163 472</a:t>
                      </a:r>
                      <a:endParaRPr lang="bg-BG" sz="1400" b="1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b="1" dirty="0" smtClean="0">
                          <a:solidFill>
                            <a:srgbClr val="006600"/>
                          </a:solidFill>
                        </a:rPr>
                        <a:t>491 129</a:t>
                      </a:r>
                      <a:endParaRPr lang="bg-BG" sz="1400" b="1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08335">
                <a:tc>
                  <a:txBody>
                    <a:bodyPr/>
                    <a:lstStyle/>
                    <a:p>
                      <a:r>
                        <a:rPr lang="bg-BG" sz="1400" b="1" dirty="0" smtClean="0">
                          <a:solidFill>
                            <a:srgbClr val="006600"/>
                          </a:solidFill>
                        </a:rPr>
                        <a:t>1. Неданъчни приходи</a:t>
                      </a:r>
                      <a:endParaRPr lang="bg-BG" sz="1400" b="1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bg-BG" sz="1400" b="1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b="1" dirty="0" smtClean="0">
                          <a:solidFill>
                            <a:srgbClr val="006600"/>
                          </a:solidFill>
                        </a:rPr>
                        <a:t>120 697</a:t>
                      </a:r>
                      <a:endParaRPr lang="bg-BG" sz="1400" b="1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b="1" dirty="0" smtClean="0">
                          <a:solidFill>
                            <a:srgbClr val="006600"/>
                          </a:solidFill>
                        </a:rPr>
                        <a:t>163 472</a:t>
                      </a:r>
                      <a:endParaRPr lang="bg-BG" sz="1400" b="1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b="1" dirty="0" smtClean="0">
                          <a:solidFill>
                            <a:srgbClr val="006600"/>
                          </a:solidFill>
                        </a:rPr>
                        <a:t>491 129</a:t>
                      </a:r>
                      <a:endParaRPr lang="bg-BG" sz="1400" b="1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08335">
                <a:tc>
                  <a:txBody>
                    <a:bodyPr/>
                    <a:lstStyle/>
                    <a:p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1.1 Приходи и доходи от собственост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24 00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81 431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76 371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49 300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08335">
                <a:tc>
                  <a:txBody>
                    <a:bodyPr/>
                    <a:lstStyle/>
                    <a:p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1.2. Глоби, санкции, наказателни лихви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28 00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23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0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0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08335">
                <a:tc>
                  <a:txBody>
                    <a:bodyPr/>
                    <a:lstStyle/>
                    <a:p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1.3. Други</a:t>
                      </a:r>
                      <a:r>
                        <a:rPr lang="bg-BG" sz="1400" baseline="0" dirty="0" smtClean="0">
                          <a:solidFill>
                            <a:srgbClr val="006600"/>
                          </a:solidFill>
                        </a:rPr>
                        <a:t> приходи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36 00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12 648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53 997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429 742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08335">
                <a:tc>
                  <a:txBody>
                    <a:bodyPr/>
                    <a:lstStyle/>
                    <a:p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1.4. Внесени  ДДС и др. данъци върху продажбите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37 00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-2 283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-2 500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-1 919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08335">
                <a:tc>
                  <a:txBody>
                    <a:bodyPr/>
                    <a:lstStyle/>
                    <a:p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1.5. Помощи и дарения от страната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45 00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28 878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35 604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14 006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08335"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solidFill>
                            <a:srgbClr val="006600"/>
                          </a:solidFill>
                        </a:rPr>
                        <a:t>II. </a:t>
                      </a:r>
                      <a:r>
                        <a:rPr lang="bg-BG" sz="1400" b="1" dirty="0" smtClean="0">
                          <a:solidFill>
                            <a:srgbClr val="006600"/>
                          </a:solidFill>
                        </a:rPr>
                        <a:t>ВЗАИМООТНОШЕНИЯ</a:t>
                      </a:r>
                      <a:r>
                        <a:rPr lang="bg-BG" sz="1400" b="1" baseline="0" dirty="0" smtClean="0">
                          <a:solidFill>
                            <a:srgbClr val="006600"/>
                          </a:solidFill>
                        </a:rPr>
                        <a:t> С ЦБ</a:t>
                      </a:r>
                      <a:endParaRPr lang="bg-BG" sz="1400" b="1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1400" b="1" dirty="0" smtClean="0">
                          <a:solidFill>
                            <a:srgbClr val="006600"/>
                          </a:solidFill>
                        </a:rPr>
                        <a:t>31 00</a:t>
                      </a:r>
                      <a:endParaRPr lang="bg-BG" sz="1400" b="1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b="1" dirty="0" smtClean="0">
                          <a:solidFill>
                            <a:srgbClr val="006600"/>
                          </a:solidFill>
                        </a:rPr>
                        <a:t>34 071 262</a:t>
                      </a:r>
                      <a:endParaRPr lang="bg-BG" sz="1400" b="1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b="1" dirty="0" smtClean="0">
                          <a:solidFill>
                            <a:srgbClr val="006600"/>
                          </a:solidFill>
                        </a:rPr>
                        <a:t>38 808 507</a:t>
                      </a:r>
                      <a:endParaRPr lang="bg-BG" sz="1400" b="1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b="1" dirty="0" smtClean="0">
                          <a:solidFill>
                            <a:srgbClr val="006600"/>
                          </a:solidFill>
                        </a:rPr>
                        <a:t>45 172 355</a:t>
                      </a:r>
                      <a:endParaRPr lang="bg-BG" sz="1400" b="1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524168">
                <a:tc>
                  <a:txBody>
                    <a:bodyPr/>
                    <a:lstStyle/>
                    <a:p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1. Обща</a:t>
                      </a:r>
                      <a:r>
                        <a:rPr lang="bg-BG" sz="1400" baseline="0" dirty="0" smtClean="0">
                          <a:solidFill>
                            <a:srgbClr val="006600"/>
                          </a:solidFill>
                        </a:rPr>
                        <a:t> субсидия за държавни дейности от ЦБ за общини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bg-BG" sz="1400" dirty="0" smtClean="0">
                        <a:solidFill>
                          <a:srgbClr val="006600"/>
                        </a:solidFill>
                      </a:endParaRPr>
                    </a:p>
                    <a:p>
                      <a:pPr algn="ctr"/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31</a:t>
                      </a:r>
                      <a:r>
                        <a:rPr lang="bg-BG" sz="1400" baseline="0" dirty="0" smtClean="0">
                          <a:solidFill>
                            <a:srgbClr val="006600"/>
                          </a:solidFill>
                        </a:rPr>
                        <a:t> 11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bg-BG" sz="1400" dirty="0" smtClean="0">
                        <a:solidFill>
                          <a:srgbClr val="006600"/>
                        </a:solidFill>
                      </a:endParaRPr>
                    </a:p>
                    <a:p>
                      <a:pPr algn="r"/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32 159 649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bg-BG" sz="1400" dirty="0" smtClean="0">
                        <a:solidFill>
                          <a:srgbClr val="006600"/>
                        </a:solidFill>
                      </a:endParaRPr>
                    </a:p>
                    <a:p>
                      <a:pPr algn="r"/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36 893 237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bg-BG" sz="1400" dirty="0" smtClean="0">
                        <a:solidFill>
                          <a:srgbClr val="006600"/>
                        </a:solidFill>
                      </a:endParaRPr>
                    </a:p>
                    <a:p>
                      <a:pPr algn="r"/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42 570 906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364216">
                <a:tc>
                  <a:txBody>
                    <a:bodyPr/>
                    <a:lstStyle/>
                    <a:p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2. Целеви субсидии</a:t>
                      </a:r>
                      <a:r>
                        <a:rPr lang="bg-BG" sz="1400" baseline="0" dirty="0" smtClean="0">
                          <a:solidFill>
                            <a:srgbClr val="006600"/>
                          </a:solidFill>
                        </a:rPr>
                        <a:t> от ЦБ за капиталови разходи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31 13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0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0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0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308335">
                <a:tc>
                  <a:txBody>
                    <a:bodyPr/>
                    <a:lstStyle/>
                    <a:p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3. Целеви трансфери от ЦБ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31 18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592 111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180 810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213 126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308335">
                <a:tc>
                  <a:txBody>
                    <a:bodyPr/>
                    <a:lstStyle/>
                    <a:p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4. Възстановени трансфери за</a:t>
                      </a:r>
                      <a:r>
                        <a:rPr lang="bg-BG" sz="1400" baseline="0" dirty="0" smtClean="0">
                          <a:solidFill>
                            <a:srgbClr val="006600"/>
                          </a:solidFill>
                        </a:rPr>
                        <a:t> ЦБ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31 20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0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-79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0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308335">
                <a:tc>
                  <a:txBody>
                    <a:bodyPr/>
                    <a:lstStyle/>
                    <a:p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5. Целеви</a:t>
                      </a:r>
                      <a:r>
                        <a:rPr lang="bg-BG" sz="1400" baseline="0" dirty="0" smtClean="0">
                          <a:solidFill>
                            <a:srgbClr val="006600"/>
                          </a:solidFill>
                        </a:rPr>
                        <a:t> трансфери от ЦБ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31 28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1 319 502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1 734 539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2 388 323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</a:tbl>
          </a:graphicData>
        </a:graphic>
      </p:graphicFrame>
      <p:sp>
        <p:nvSpPr>
          <p:cNvPr id="4" name="Контейнер за долния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g-BG" b="1" dirty="0" smtClean="0">
                <a:solidFill>
                  <a:schemeClr val="accent1"/>
                </a:solidFill>
              </a:rPr>
              <a:t>ОБЩИНА ВРАЦА</a:t>
            </a:r>
            <a:endParaRPr lang="bg-BG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83353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792088"/>
          </a:xfrm>
        </p:spPr>
        <p:txBody>
          <a:bodyPr>
            <a:noAutofit/>
          </a:bodyPr>
          <a:lstStyle/>
          <a:p>
            <a:r>
              <a:rPr lang="bg-BG" sz="2800" dirty="0" smtClean="0">
                <a:solidFill>
                  <a:srgbClr val="006600"/>
                </a:solidFill>
              </a:rPr>
              <a:t>Приходна </a:t>
            </a:r>
            <a:r>
              <a:rPr lang="bg-BG" sz="2800" dirty="0">
                <a:solidFill>
                  <a:srgbClr val="006600"/>
                </a:solidFill>
              </a:rPr>
              <a:t>част на бюджета за </a:t>
            </a:r>
            <a:r>
              <a:rPr lang="bg-BG" sz="2800" dirty="0" smtClean="0">
                <a:solidFill>
                  <a:srgbClr val="006600"/>
                </a:solidFill>
              </a:rPr>
              <a:t>2020 </a:t>
            </a:r>
            <a:r>
              <a:rPr lang="bg-BG" sz="2800" dirty="0">
                <a:solidFill>
                  <a:srgbClr val="006600"/>
                </a:solidFill>
              </a:rPr>
              <a:t>г. спрямо </a:t>
            </a:r>
            <a:r>
              <a:rPr lang="bg-BG" sz="2800" dirty="0" smtClean="0">
                <a:solidFill>
                  <a:srgbClr val="006600"/>
                </a:solidFill>
              </a:rPr>
              <a:t>2018 </a:t>
            </a:r>
            <a:r>
              <a:rPr lang="bg-BG" sz="2800" dirty="0">
                <a:solidFill>
                  <a:srgbClr val="006600"/>
                </a:solidFill>
              </a:rPr>
              <a:t>г. и </a:t>
            </a:r>
            <a:r>
              <a:rPr lang="bg-BG" sz="2800" dirty="0" smtClean="0">
                <a:solidFill>
                  <a:srgbClr val="006600"/>
                </a:solidFill>
              </a:rPr>
              <a:t>2019 </a:t>
            </a:r>
            <a:r>
              <a:rPr lang="bg-BG" sz="2800" dirty="0">
                <a:solidFill>
                  <a:srgbClr val="006600"/>
                </a:solidFill>
              </a:rPr>
              <a:t>г</a:t>
            </a:r>
            <a:r>
              <a:rPr lang="bg-BG" sz="2800" dirty="0" smtClean="0">
                <a:solidFill>
                  <a:srgbClr val="006600"/>
                </a:solidFill>
              </a:rPr>
              <a:t>.</a:t>
            </a:r>
            <a:endParaRPr lang="bg-BG" sz="2800" dirty="0"/>
          </a:p>
        </p:txBody>
      </p:sp>
      <p:graphicFrame>
        <p:nvGraphicFramePr>
          <p:cNvPr id="5" name="Контейнер за съдържание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51728911"/>
              </p:ext>
            </p:extLst>
          </p:nvPr>
        </p:nvGraphicFramePr>
        <p:xfrm>
          <a:off x="107505" y="1018024"/>
          <a:ext cx="8928991" cy="54242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4607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3208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28654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275742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388554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30255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g-BG" sz="1400" dirty="0" smtClean="0"/>
                        <a:t>Класификация по ЕБК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g-BG" sz="800" dirty="0" smtClean="0"/>
                        <a:t>Параграф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g-BG" sz="1400" dirty="0" smtClean="0"/>
                        <a:t>Отчет 2018 г., в лева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g-BG" sz="1400" dirty="0" smtClean="0"/>
                        <a:t>Отчет 2019 г., в лева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g-BG" sz="1400" dirty="0" smtClean="0"/>
                        <a:t>Отчет</a:t>
                      </a:r>
                      <a:r>
                        <a:rPr lang="bg-BG" sz="1400" baseline="0" dirty="0" smtClean="0"/>
                        <a:t> 2020 г., в лева</a:t>
                      </a:r>
                      <a:endParaRPr lang="bg-BG" sz="1400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65468"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solidFill>
                            <a:srgbClr val="006600"/>
                          </a:solidFill>
                        </a:rPr>
                        <a:t>III.</a:t>
                      </a:r>
                      <a:r>
                        <a:rPr lang="bg-BG" sz="1400" b="1" dirty="0" smtClean="0">
                          <a:solidFill>
                            <a:srgbClr val="006600"/>
                          </a:solidFill>
                        </a:rPr>
                        <a:t> ТРАНСФЕРИ</a:t>
                      </a:r>
                      <a:endParaRPr lang="bg-BG" sz="1400" b="1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bg-BG" sz="1400" b="1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b="1" dirty="0" smtClean="0">
                          <a:solidFill>
                            <a:srgbClr val="006600"/>
                          </a:solidFill>
                        </a:rPr>
                        <a:t>1 336 625</a:t>
                      </a:r>
                      <a:endParaRPr lang="bg-BG" sz="1400" b="1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b="1" dirty="0" smtClean="0">
                          <a:solidFill>
                            <a:srgbClr val="006600"/>
                          </a:solidFill>
                        </a:rPr>
                        <a:t>1 346 122</a:t>
                      </a:r>
                      <a:endParaRPr lang="bg-BG" sz="1400" b="1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b="1" dirty="0" smtClean="0">
                          <a:solidFill>
                            <a:srgbClr val="006600"/>
                          </a:solidFill>
                        </a:rPr>
                        <a:t>3 237 719</a:t>
                      </a:r>
                      <a:endParaRPr lang="bg-BG" sz="1400" b="1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65468">
                <a:tc>
                  <a:txBody>
                    <a:bodyPr/>
                    <a:lstStyle/>
                    <a:p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1. Трансфери между бюджети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61 00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1 358 751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1 349 636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3 241 510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37241">
                <a:tc>
                  <a:txBody>
                    <a:bodyPr/>
                    <a:lstStyle/>
                    <a:p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1.1 Трансфери</a:t>
                      </a:r>
                      <a:r>
                        <a:rPr lang="bg-BG" sz="1400" baseline="0" dirty="0" smtClean="0">
                          <a:solidFill>
                            <a:srgbClr val="006600"/>
                          </a:solidFill>
                        </a:rPr>
                        <a:t> между бюджети – получени трансфери /+/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bg-BG" sz="1400" dirty="0" smtClean="0">
                        <a:solidFill>
                          <a:srgbClr val="006600"/>
                        </a:solidFill>
                      </a:endParaRPr>
                    </a:p>
                    <a:p>
                      <a:pPr algn="ctr"/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61 01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bg-BG" sz="1400" dirty="0" smtClean="0">
                        <a:solidFill>
                          <a:srgbClr val="006600"/>
                        </a:solidFill>
                      </a:endParaRPr>
                    </a:p>
                    <a:p>
                      <a:pPr algn="r"/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1 097 451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bg-BG" sz="1400" dirty="0" smtClean="0">
                        <a:solidFill>
                          <a:srgbClr val="006600"/>
                        </a:solidFill>
                      </a:endParaRPr>
                    </a:p>
                    <a:p>
                      <a:pPr algn="r"/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1 226 301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bg-BG" sz="1400" dirty="0" smtClean="0">
                        <a:solidFill>
                          <a:srgbClr val="006600"/>
                        </a:solidFill>
                      </a:endParaRPr>
                    </a:p>
                    <a:p>
                      <a:pPr algn="r"/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3 107 245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72904">
                <a:tc>
                  <a:txBody>
                    <a:bodyPr/>
                    <a:lstStyle/>
                    <a:p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1.2. Трансфери между бюджети – предоставени трансфери /-/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bg-BG" sz="1400" dirty="0" smtClean="0">
                        <a:solidFill>
                          <a:srgbClr val="006600"/>
                        </a:solidFill>
                      </a:endParaRPr>
                    </a:p>
                    <a:p>
                      <a:pPr algn="ctr"/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61 02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bg-BG" sz="1400" dirty="0" smtClean="0">
                        <a:solidFill>
                          <a:srgbClr val="006600"/>
                        </a:solidFill>
                      </a:endParaRPr>
                    </a:p>
                    <a:p>
                      <a:pPr algn="r"/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-17 628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bg-BG" sz="1400" dirty="0" smtClean="0">
                        <a:solidFill>
                          <a:srgbClr val="006600"/>
                        </a:solidFill>
                      </a:endParaRPr>
                    </a:p>
                    <a:p>
                      <a:pPr algn="r"/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-41 321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bg-BG" sz="1400" dirty="0" smtClean="0">
                        <a:solidFill>
                          <a:srgbClr val="006600"/>
                        </a:solidFill>
                      </a:endParaRPr>
                    </a:p>
                    <a:p>
                      <a:pPr algn="r"/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-14 315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32048">
                <a:tc>
                  <a:txBody>
                    <a:bodyPr/>
                    <a:lstStyle/>
                    <a:p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1.3. Трансфери</a:t>
                      </a:r>
                      <a:r>
                        <a:rPr lang="bg-BG" sz="1400" baseline="0" dirty="0" smtClean="0">
                          <a:solidFill>
                            <a:srgbClr val="006600"/>
                          </a:solidFill>
                        </a:rPr>
                        <a:t> от МТСП по програми за осигуряване на заетост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bg-BG" sz="1400" dirty="0" smtClean="0">
                        <a:solidFill>
                          <a:srgbClr val="006600"/>
                        </a:solidFill>
                      </a:endParaRPr>
                    </a:p>
                    <a:p>
                      <a:pPr algn="ctr"/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61 05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bg-BG" sz="1400" dirty="0" smtClean="0">
                        <a:solidFill>
                          <a:srgbClr val="006600"/>
                        </a:solidFill>
                      </a:endParaRPr>
                    </a:p>
                    <a:p>
                      <a:pPr algn="r"/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278 928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bg-BG" sz="1400" dirty="0" smtClean="0">
                        <a:solidFill>
                          <a:srgbClr val="006600"/>
                        </a:solidFill>
                      </a:endParaRPr>
                    </a:p>
                    <a:p>
                      <a:pPr algn="r"/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164 656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bg-BG" sz="1400" dirty="0" smtClean="0">
                        <a:solidFill>
                          <a:srgbClr val="006600"/>
                        </a:solidFill>
                      </a:endParaRPr>
                    </a:p>
                    <a:p>
                      <a:pPr algn="r"/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148 580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45936">
                <a:tc>
                  <a:txBody>
                    <a:bodyPr/>
                    <a:lstStyle/>
                    <a:p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2. Трансфери м/у бюджети и сметки за средства</a:t>
                      </a:r>
                      <a:r>
                        <a:rPr lang="bg-BG" sz="1400" baseline="0" dirty="0" smtClean="0">
                          <a:solidFill>
                            <a:srgbClr val="006600"/>
                          </a:solidFill>
                        </a:rPr>
                        <a:t> </a:t>
                      </a:r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от ЕС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bg-BG" sz="1400" dirty="0" smtClean="0">
                        <a:solidFill>
                          <a:srgbClr val="006600"/>
                        </a:solidFill>
                      </a:endParaRPr>
                    </a:p>
                    <a:p>
                      <a:pPr algn="ctr"/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62 00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bg-BG" sz="1400" dirty="0" smtClean="0">
                        <a:solidFill>
                          <a:srgbClr val="006600"/>
                        </a:solidFill>
                      </a:endParaRPr>
                    </a:p>
                    <a:p>
                      <a:pPr algn="r"/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-29 625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bg-BG" sz="1400" dirty="0" smtClean="0">
                        <a:solidFill>
                          <a:srgbClr val="006600"/>
                        </a:solidFill>
                      </a:endParaRPr>
                    </a:p>
                    <a:p>
                      <a:pPr algn="r"/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-11 008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bg-BG" sz="1400" dirty="0" smtClean="0">
                        <a:solidFill>
                          <a:srgbClr val="006600"/>
                        </a:solidFill>
                      </a:endParaRPr>
                    </a:p>
                    <a:p>
                      <a:pPr algn="r"/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-8 281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65468">
                <a:tc>
                  <a:txBody>
                    <a:bodyPr/>
                    <a:lstStyle/>
                    <a:p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2.1. Получени трансфери /+/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62 01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0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1 606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0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65468">
                <a:tc>
                  <a:txBody>
                    <a:bodyPr/>
                    <a:lstStyle/>
                    <a:p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2.2 Предоставени трансфери</a:t>
                      </a:r>
                      <a:r>
                        <a:rPr lang="bg-BG" sz="1400" baseline="0" dirty="0" smtClean="0">
                          <a:solidFill>
                            <a:srgbClr val="006600"/>
                          </a:solidFill>
                        </a:rPr>
                        <a:t> /-/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62 02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-29 625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-12 614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-8 281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265468">
                <a:tc>
                  <a:txBody>
                    <a:bodyPr/>
                    <a:lstStyle/>
                    <a:p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3. Трансфери от/за ПУДООС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64 00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7 499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7 494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4 490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307577"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solidFill>
                            <a:srgbClr val="006600"/>
                          </a:solidFill>
                        </a:rPr>
                        <a:t>IV.</a:t>
                      </a:r>
                      <a:r>
                        <a:rPr lang="bg-BG" sz="1400" b="1" dirty="0" smtClean="0">
                          <a:solidFill>
                            <a:srgbClr val="006600"/>
                          </a:solidFill>
                        </a:rPr>
                        <a:t> ВРЕМЕННИ БЕЗЛИХВЕНИ ЗАЕМИ</a:t>
                      </a:r>
                      <a:endParaRPr lang="bg-BG" sz="1400" b="1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bg-BG" sz="1400" b="1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b="1" dirty="0" smtClean="0">
                          <a:solidFill>
                            <a:srgbClr val="006600"/>
                          </a:solidFill>
                        </a:rPr>
                        <a:t>-16 734</a:t>
                      </a:r>
                      <a:endParaRPr lang="bg-BG" sz="1400" b="1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b="1" dirty="0" smtClean="0">
                          <a:solidFill>
                            <a:srgbClr val="006600"/>
                          </a:solidFill>
                        </a:rPr>
                        <a:t>-15 730</a:t>
                      </a:r>
                      <a:endParaRPr lang="bg-BG" sz="1400" b="1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b="1" dirty="0" smtClean="0">
                          <a:solidFill>
                            <a:srgbClr val="006600"/>
                          </a:solidFill>
                        </a:rPr>
                        <a:t>20 572</a:t>
                      </a:r>
                      <a:endParaRPr lang="bg-BG" sz="1400" b="1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362199"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solidFill>
                            <a:srgbClr val="006600"/>
                          </a:solidFill>
                        </a:rPr>
                        <a:t>V.</a:t>
                      </a:r>
                      <a:r>
                        <a:rPr lang="bg-BG" sz="1400" b="1" dirty="0" smtClean="0">
                          <a:solidFill>
                            <a:srgbClr val="006600"/>
                          </a:solidFill>
                        </a:rPr>
                        <a:t>ФИНАНСИРАНЕ НА БЮДЖЕТНОТО САЛДО</a:t>
                      </a:r>
                      <a:endParaRPr lang="bg-BG" sz="1400" b="1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bg-BG" sz="1400" b="1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b="1" dirty="0" smtClean="0">
                          <a:solidFill>
                            <a:srgbClr val="006600"/>
                          </a:solidFill>
                        </a:rPr>
                        <a:t>-217</a:t>
                      </a:r>
                      <a:r>
                        <a:rPr lang="bg-BG" sz="1400" b="1" baseline="0" dirty="0" smtClean="0">
                          <a:solidFill>
                            <a:srgbClr val="006600"/>
                          </a:solidFill>
                        </a:rPr>
                        <a:t> 948</a:t>
                      </a:r>
                      <a:endParaRPr lang="bg-BG" sz="1400" b="1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b="1" dirty="0" smtClean="0">
                          <a:solidFill>
                            <a:srgbClr val="006600"/>
                          </a:solidFill>
                        </a:rPr>
                        <a:t>-571 034</a:t>
                      </a:r>
                      <a:endParaRPr lang="bg-BG" sz="1400" b="1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b="1" dirty="0" smtClean="0">
                          <a:solidFill>
                            <a:srgbClr val="006600"/>
                          </a:solidFill>
                        </a:rPr>
                        <a:t>-1 897 505</a:t>
                      </a:r>
                      <a:endParaRPr lang="bg-BG" sz="1400" b="1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334888">
                <a:tc>
                  <a:txBody>
                    <a:bodyPr/>
                    <a:lstStyle/>
                    <a:p>
                      <a:r>
                        <a:rPr lang="bg-BG" sz="1400" b="1" dirty="0" smtClean="0">
                          <a:solidFill>
                            <a:srgbClr val="006600"/>
                          </a:solidFill>
                        </a:rPr>
                        <a:t>Общо държавни дейности /</a:t>
                      </a:r>
                      <a:r>
                        <a:rPr lang="en-US" sz="1400" b="1" dirty="0" smtClean="0">
                          <a:solidFill>
                            <a:srgbClr val="006600"/>
                          </a:solidFill>
                        </a:rPr>
                        <a:t> I + II + III + IV +V </a:t>
                      </a:r>
                      <a:r>
                        <a:rPr lang="bg-BG" sz="1400" b="1" dirty="0" smtClean="0">
                          <a:solidFill>
                            <a:srgbClr val="006600"/>
                          </a:solidFill>
                        </a:rPr>
                        <a:t>/</a:t>
                      </a:r>
                      <a:endParaRPr lang="bg-BG" sz="1400" b="1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bg-BG" sz="1400" b="1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b="1" dirty="0" smtClean="0">
                          <a:solidFill>
                            <a:srgbClr val="006600"/>
                          </a:solidFill>
                        </a:rPr>
                        <a:t>35 293 902</a:t>
                      </a:r>
                      <a:endParaRPr lang="bg-BG" sz="1400" b="1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b="1" dirty="0" smtClean="0">
                          <a:solidFill>
                            <a:srgbClr val="006600"/>
                          </a:solidFill>
                        </a:rPr>
                        <a:t>39 731 337</a:t>
                      </a:r>
                      <a:endParaRPr lang="bg-BG" sz="1400" b="1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b="1" dirty="0" smtClean="0">
                          <a:solidFill>
                            <a:srgbClr val="006600"/>
                          </a:solidFill>
                        </a:rPr>
                        <a:t>47 024 270</a:t>
                      </a:r>
                      <a:endParaRPr lang="bg-BG" sz="1400" b="1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202817">
                <a:tc>
                  <a:txBody>
                    <a:bodyPr/>
                    <a:lstStyle/>
                    <a:p>
                      <a:r>
                        <a:rPr lang="bg-BG" sz="1400" b="1" dirty="0" smtClean="0">
                          <a:solidFill>
                            <a:srgbClr val="006600"/>
                          </a:solidFill>
                        </a:rPr>
                        <a:t>ОБЩО ПО ПРИХОДНАТА ЧАСТ НА БЮДЖЕТА</a:t>
                      </a:r>
                      <a:endParaRPr lang="bg-BG" sz="1400" b="1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bg-BG" sz="1400" b="1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b="1" dirty="0" smtClean="0">
                          <a:solidFill>
                            <a:srgbClr val="006600"/>
                          </a:solidFill>
                        </a:rPr>
                        <a:t>54 472 825</a:t>
                      </a:r>
                      <a:endParaRPr lang="bg-BG" sz="1400" b="1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b="1" dirty="0" smtClean="0">
                          <a:solidFill>
                            <a:srgbClr val="006600"/>
                          </a:solidFill>
                        </a:rPr>
                        <a:t>62 800 277</a:t>
                      </a:r>
                      <a:endParaRPr lang="bg-BG" sz="1400" b="1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b="1" dirty="0" smtClean="0">
                          <a:solidFill>
                            <a:srgbClr val="006600"/>
                          </a:solidFill>
                        </a:rPr>
                        <a:t>65 063 926</a:t>
                      </a:r>
                      <a:endParaRPr lang="bg-BG" sz="1400" b="1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</a:tbl>
          </a:graphicData>
        </a:graphic>
      </p:graphicFrame>
      <p:sp>
        <p:nvSpPr>
          <p:cNvPr id="4" name="Контейнер за долния колонтитул 3"/>
          <p:cNvSpPr>
            <a:spLocks noGrp="1"/>
          </p:cNvSpPr>
          <p:nvPr>
            <p:ph type="ftr" sz="quarter" idx="11"/>
          </p:nvPr>
        </p:nvSpPr>
        <p:spPr>
          <a:xfrm>
            <a:off x="3275856" y="6381328"/>
            <a:ext cx="2895600" cy="365125"/>
          </a:xfrm>
        </p:spPr>
        <p:txBody>
          <a:bodyPr/>
          <a:lstStyle/>
          <a:p>
            <a:r>
              <a:rPr lang="bg-BG" b="1" dirty="0" smtClean="0">
                <a:solidFill>
                  <a:schemeClr val="accent1"/>
                </a:solidFill>
              </a:rPr>
              <a:t>ОБЩИНА ВРАЦА</a:t>
            </a:r>
            <a:endParaRPr lang="bg-BG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45071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512168"/>
          </a:xfrm>
        </p:spPr>
        <p:txBody>
          <a:bodyPr>
            <a:noAutofit/>
          </a:bodyPr>
          <a:lstStyle/>
          <a:p>
            <a:r>
              <a:rPr lang="bg-BG" sz="2400" dirty="0">
                <a:solidFill>
                  <a:srgbClr val="006600"/>
                </a:solidFill>
              </a:rPr>
              <a:t>Сравнителна информация </a:t>
            </a:r>
            <a:r>
              <a:rPr lang="bg-BG" sz="2400" dirty="0" smtClean="0">
                <a:solidFill>
                  <a:srgbClr val="006600"/>
                </a:solidFill>
              </a:rPr>
              <a:t>по приходната </a:t>
            </a:r>
            <a:r>
              <a:rPr lang="bg-BG" sz="2400" dirty="0">
                <a:solidFill>
                  <a:srgbClr val="006600"/>
                </a:solidFill>
              </a:rPr>
              <a:t>част на бюджета за </a:t>
            </a:r>
            <a:r>
              <a:rPr lang="bg-BG" sz="2400" dirty="0" smtClean="0">
                <a:solidFill>
                  <a:srgbClr val="006600"/>
                </a:solidFill>
              </a:rPr>
              <a:t>2020 </a:t>
            </a:r>
            <a:r>
              <a:rPr lang="bg-BG" sz="2400" dirty="0">
                <a:solidFill>
                  <a:srgbClr val="006600"/>
                </a:solidFill>
              </a:rPr>
              <a:t>г. спрямо </a:t>
            </a:r>
            <a:r>
              <a:rPr lang="bg-BG" sz="2400" dirty="0" smtClean="0">
                <a:solidFill>
                  <a:srgbClr val="006600"/>
                </a:solidFill>
              </a:rPr>
              <a:t>2018 г. и 2019 г. </a:t>
            </a:r>
            <a:r>
              <a:rPr lang="en-US" sz="2400" dirty="0">
                <a:solidFill>
                  <a:srgbClr val="006600"/>
                </a:solidFill>
              </a:rPr>
              <a:t/>
            </a:r>
            <a:br>
              <a:rPr lang="en-US" sz="2400" dirty="0">
                <a:solidFill>
                  <a:srgbClr val="006600"/>
                </a:solidFill>
              </a:rPr>
            </a:br>
            <a:r>
              <a:rPr lang="bg-BG" sz="2400" dirty="0" smtClean="0">
                <a:solidFill>
                  <a:srgbClr val="006600"/>
                </a:solidFill>
              </a:rPr>
              <a:t>Местни </a:t>
            </a:r>
            <a:r>
              <a:rPr lang="bg-BG" sz="2400" dirty="0">
                <a:solidFill>
                  <a:srgbClr val="006600"/>
                </a:solidFill>
              </a:rPr>
              <a:t>дейности </a:t>
            </a:r>
            <a:br>
              <a:rPr lang="bg-BG" sz="2400" dirty="0">
                <a:solidFill>
                  <a:srgbClr val="006600"/>
                </a:solidFill>
              </a:rPr>
            </a:br>
            <a:r>
              <a:rPr lang="bg-BG" sz="2400" dirty="0">
                <a:solidFill>
                  <a:srgbClr val="006600"/>
                </a:solidFill>
              </a:rPr>
              <a:t>Д</a:t>
            </a:r>
            <a:r>
              <a:rPr lang="bg-BG" sz="2400" dirty="0" smtClean="0">
                <a:solidFill>
                  <a:srgbClr val="006600"/>
                </a:solidFill>
              </a:rPr>
              <a:t>анъчни приходи</a:t>
            </a:r>
            <a:endParaRPr lang="bg-BG" sz="2400" dirty="0"/>
          </a:p>
        </p:txBody>
      </p:sp>
      <p:graphicFrame>
        <p:nvGraphicFramePr>
          <p:cNvPr id="5" name="Контейнер за съдържание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22834879"/>
              </p:ext>
            </p:extLst>
          </p:nvPr>
        </p:nvGraphicFramePr>
        <p:xfrm>
          <a:off x="611560" y="1772816"/>
          <a:ext cx="8229600" cy="47085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Контейнер за долния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g-BG" b="1" dirty="0" smtClean="0">
                <a:solidFill>
                  <a:schemeClr val="accent1"/>
                </a:solidFill>
              </a:rPr>
              <a:t>ОБЩИНА ВРАЦА</a:t>
            </a:r>
            <a:endParaRPr lang="bg-BG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62958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98178"/>
          </a:xfrm>
        </p:spPr>
        <p:txBody>
          <a:bodyPr>
            <a:noAutofit/>
          </a:bodyPr>
          <a:lstStyle/>
          <a:p>
            <a:r>
              <a:rPr lang="bg-BG" sz="2400" dirty="0">
                <a:solidFill>
                  <a:srgbClr val="006600"/>
                </a:solidFill>
              </a:rPr>
              <a:t>Сравнителна информация </a:t>
            </a:r>
            <a:r>
              <a:rPr lang="bg-BG" sz="2400" dirty="0" smtClean="0">
                <a:solidFill>
                  <a:srgbClr val="006600"/>
                </a:solidFill>
              </a:rPr>
              <a:t>по </a:t>
            </a:r>
            <a:r>
              <a:rPr lang="bg-BG" sz="2400" dirty="0">
                <a:solidFill>
                  <a:srgbClr val="006600"/>
                </a:solidFill>
              </a:rPr>
              <a:t>приходната част на бюджета за </a:t>
            </a:r>
            <a:r>
              <a:rPr lang="bg-BG" sz="2400" dirty="0" smtClean="0">
                <a:solidFill>
                  <a:srgbClr val="006600"/>
                </a:solidFill>
              </a:rPr>
              <a:t>2020 </a:t>
            </a:r>
            <a:r>
              <a:rPr lang="bg-BG" sz="2400" dirty="0">
                <a:solidFill>
                  <a:srgbClr val="006600"/>
                </a:solidFill>
              </a:rPr>
              <a:t>г. спрямо </a:t>
            </a:r>
            <a:r>
              <a:rPr lang="bg-BG" sz="2400" dirty="0" smtClean="0">
                <a:solidFill>
                  <a:srgbClr val="006600"/>
                </a:solidFill>
              </a:rPr>
              <a:t>2018 </a:t>
            </a:r>
            <a:r>
              <a:rPr lang="bg-BG" sz="2400" dirty="0">
                <a:solidFill>
                  <a:srgbClr val="006600"/>
                </a:solidFill>
              </a:rPr>
              <a:t>г. и </a:t>
            </a:r>
            <a:r>
              <a:rPr lang="bg-BG" sz="2400" dirty="0" smtClean="0">
                <a:solidFill>
                  <a:srgbClr val="006600"/>
                </a:solidFill>
              </a:rPr>
              <a:t>2019 </a:t>
            </a:r>
            <a:r>
              <a:rPr lang="bg-BG" sz="2400" dirty="0">
                <a:solidFill>
                  <a:srgbClr val="006600"/>
                </a:solidFill>
              </a:rPr>
              <a:t>г. </a:t>
            </a:r>
            <a:r>
              <a:rPr lang="bg-BG" sz="2400" dirty="0" smtClean="0">
                <a:solidFill>
                  <a:srgbClr val="006600"/>
                </a:solidFill>
              </a:rPr>
              <a:t/>
            </a:r>
            <a:br>
              <a:rPr lang="bg-BG" sz="2400" dirty="0" smtClean="0">
                <a:solidFill>
                  <a:srgbClr val="006600"/>
                </a:solidFill>
              </a:rPr>
            </a:br>
            <a:r>
              <a:rPr lang="bg-BG" sz="2400" dirty="0" smtClean="0">
                <a:solidFill>
                  <a:srgbClr val="006600"/>
                </a:solidFill>
              </a:rPr>
              <a:t>Местни </a:t>
            </a:r>
            <a:r>
              <a:rPr lang="bg-BG" sz="2400" dirty="0">
                <a:solidFill>
                  <a:srgbClr val="006600"/>
                </a:solidFill>
              </a:rPr>
              <a:t>дейности </a:t>
            </a:r>
            <a:r>
              <a:rPr lang="bg-BG" sz="2400" dirty="0" smtClean="0">
                <a:solidFill>
                  <a:srgbClr val="006600"/>
                </a:solidFill>
              </a:rPr>
              <a:t/>
            </a:r>
            <a:br>
              <a:rPr lang="bg-BG" sz="2400" dirty="0" smtClean="0">
                <a:solidFill>
                  <a:srgbClr val="006600"/>
                </a:solidFill>
              </a:rPr>
            </a:br>
            <a:r>
              <a:rPr lang="bg-BG" sz="2400" dirty="0" smtClean="0">
                <a:solidFill>
                  <a:srgbClr val="006600"/>
                </a:solidFill>
              </a:rPr>
              <a:t>Неданъчни приходи</a:t>
            </a:r>
            <a:endParaRPr lang="bg-BG" sz="2400" dirty="0"/>
          </a:p>
        </p:txBody>
      </p:sp>
      <p:graphicFrame>
        <p:nvGraphicFramePr>
          <p:cNvPr id="5" name="Контейнер за съдържание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12045928"/>
              </p:ext>
            </p:extLst>
          </p:nvPr>
        </p:nvGraphicFramePr>
        <p:xfrm>
          <a:off x="395536" y="1700808"/>
          <a:ext cx="8229600" cy="47085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Контейнер за долния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g-BG" b="1" dirty="0" smtClean="0">
                <a:solidFill>
                  <a:schemeClr val="accent1"/>
                </a:solidFill>
              </a:rPr>
              <a:t>ОБЩИНА ВРАЦА</a:t>
            </a:r>
            <a:endParaRPr lang="bg-BG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46895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512168"/>
          </a:xfrm>
        </p:spPr>
        <p:txBody>
          <a:bodyPr>
            <a:noAutofit/>
          </a:bodyPr>
          <a:lstStyle/>
          <a:p>
            <a:r>
              <a:rPr lang="bg-BG" sz="2400" dirty="0">
                <a:solidFill>
                  <a:srgbClr val="006600"/>
                </a:solidFill>
              </a:rPr>
              <a:t>Сравнителна </a:t>
            </a:r>
            <a:r>
              <a:rPr lang="bg-BG" sz="2400" dirty="0" smtClean="0">
                <a:solidFill>
                  <a:srgbClr val="006600"/>
                </a:solidFill>
              </a:rPr>
              <a:t>информация </a:t>
            </a:r>
            <a:r>
              <a:rPr lang="bg-BG" sz="2400" dirty="0">
                <a:solidFill>
                  <a:srgbClr val="006600"/>
                </a:solidFill>
              </a:rPr>
              <a:t>по приходната част на бюджета за </a:t>
            </a:r>
            <a:r>
              <a:rPr lang="bg-BG" sz="2400" dirty="0" smtClean="0">
                <a:solidFill>
                  <a:srgbClr val="006600"/>
                </a:solidFill>
              </a:rPr>
              <a:t>2020 </a:t>
            </a:r>
            <a:r>
              <a:rPr lang="bg-BG" sz="2400" dirty="0">
                <a:solidFill>
                  <a:srgbClr val="006600"/>
                </a:solidFill>
              </a:rPr>
              <a:t>г. спрямо </a:t>
            </a:r>
            <a:r>
              <a:rPr lang="bg-BG" sz="2400" dirty="0" smtClean="0">
                <a:solidFill>
                  <a:srgbClr val="006600"/>
                </a:solidFill>
              </a:rPr>
              <a:t>2018 </a:t>
            </a:r>
            <a:r>
              <a:rPr lang="bg-BG" sz="2400" dirty="0">
                <a:solidFill>
                  <a:srgbClr val="006600"/>
                </a:solidFill>
              </a:rPr>
              <a:t>г. и </a:t>
            </a:r>
            <a:r>
              <a:rPr lang="bg-BG" sz="2400" dirty="0" smtClean="0">
                <a:solidFill>
                  <a:srgbClr val="006600"/>
                </a:solidFill>
              </a:rPr>
              <a:t>2019 </a:t>
            </a:r>
            <a:r>
              <a:rPr lang="bg-BG" sz="2400" dirty="0">
                <a:solidFill>
                  <a:srgbClr val="006600"/>
                </a:solidFill>
              </a:rPr>
              <a:t>г. </a:t>
            </a:r>
            <a:r>
              <a:rPr lang="bg-BG" sz="2400" dirty="0" smtClean="0">
                <a:solidFill>
                  <a:srgbClr val="006600"/>
                </a:solidFill>
              </a:rPr>
              <a:t/>
            </a:r>
            <a:br>
              <a:rPr lang="bg-BG" sz="2400" dirty="0" smtClean="0">
                <a:solidFill>
                  <a:srgbClr val="006600"/>
                </a:solidFill>
              </a:rPr>
            </a:br>
            <a:r>
              <a:rPr lang="bg-BG" sz="2400" dirty="0" smtClean="0">
                <a:solidFill>
                  <a:srgbClr val="006600"/>
                </a:solidFill>
              </a:rPr>
              <a:t> </a:t>
            </a:r>
            <a:r>
              <a:rPr lang="bg-BG" sz="2400" dirty="0">
                <a:solidFill>
                  <a:srgbClr val="006600"/>
                </a:solidFill>
              </a:rPr>
              <a:t>Д</a:t>
            </a:r>
            <a:r>
              <a:rPr lang="bg-BG" sz="2400" dirty="0" smtClean="0">
                <a:solidFill>
                  <a:srgbClr val="006600"/>
                </a:solidFill>
              </a:rPr>
              <a:t>ържавни </a:t>
            </a:r>
            <a:r>
              <a:rPr lang="bg-BG" sz="2400" dirty="0">
                <a:solidFill>
                  <a:srgbClr val="006600"/>
                </a:solidFill>
              </a:rPr>
              <a:t>дейности </a:t>
            </a:r>
            <a:br>
              <a:rPr lang="bg-BG" sz="2400" dirty="0">
                <a:solidFill>
                  <a:srgbClr val="006600"/>
                </a:solidFill>
              </a:rPr>
            </a:br>
            <a:r>
              <a:rPr lang="bg-BG" sz="2400" dirty="0">
                <a:solidFill>
                  <a:srgbClr val="006600"/>
                </a:solidFill>
              </a:rPr>
              <a:t>Н</a:t>
            </a:r>
            <a:r>
              <a:rPr lang="bg-BG" sz="2400" dirty="0" smtClean="0">
                <a:solidFill>
                  <a:srgbClr val="006600"/>
                </a:solidFill>
              </a:rPr>
              <a:t>еданъчни </a:t>
            </a:r>
            <a:r>
              <a:rPr lang="bg-BG" sz="2400" dirty="0">
                <a:solidFill>
                  <a:srgbClr val="006600"/>
                </a:solidFill>
              </a:rPr>
              <a:t>приходи</a:t>
            </a:r>
            <a:endParaRPr lang="bg-BG" sz="2400" dirty="0"/>
          </a:p>
        </p:txBody>
      </p:sp>
      <p:graphicFrame>
        <p:nvGraphicFramePr>
          <p:cNvPr id="5" name="Контейнер за съдържание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19176053"/>
              </p:ext>
            </p:extLst>
          </p:nvPr>
        </p:nvGraphicFramePr>
        <p:xfrm>
          <a:off x="395536" y="1628800"/>
          <a:ext cx="8229600" cy="46085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Контейнер за долния колонтитул 3"/>
          <p:cNvSpPr>
            <a:spLocks noGrp="1"/>
          </p:cNvSpPr>
          <p:nvPr>
            <p:ph type="ftr" sz="quarter" idx="11"/>
          </p:nvPr>
        </p:nvSpPr>
        <p:spPr>
          <a:xfrm>
            <a:off x="3131840" y="6309320"/>
            <a:ext cx="2895600" cy="365125"/>
          </a:xfrm>
        </p:spPr>
        <p:txBody>
          <a:bodyPr/>
          <a:lstStyle/>
          <a:p>
            <a:r>
              <a:rPr lang="bg-BG" b="1" dirty="0" smtClean="0">
                <a:solidFill>
                  <a:schemeClr val="accent1"/>
                </a:solidFill>
              </a:rPr>
              <a:t>ОБЩИНА ВРАЦА</a:t>
            </a:r>
            <a:endParaRPr lang="bg-BG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8254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82154"/>
          </a:xfrm>
        </p:spPr>
        <p:txBody>
          <a:bodyPr>
            <a:noAutofit/>
          </a:bodyPr>
          <a:lstStyle/>
          <a:p>
            <a:r>
              <a:rPr lang="bg-BG" sz="2800" dirty="0" smtClean="0">
                <a:solidFill>
                  <a:srgbClr val="006600"/>
                </a:solidFill>
              </a:rPr>
              <a:t>Приходна част на бюджета</a:t>
            </a:r>
            <a:br>
              <a:rPr lang="bg-BG" sz="2800" dirty="0" smtClean="0">
                <a:solidFill>
                  <a:srgbClr val="006600"/>
                </a:solidFill>
              </a:rPr>
            </a:br>
            <a:r>
              <a:rPr lang="bg-BG" sz="2800" dirty="0" smtClean="0">
                <a:solidFill>
                  <a:srgbClr val="006600"/>
                </a:solidFill>
              </a:rPr>
              <a:t>Държавни дейности</a:t>
            </a:r>
            <a:endParaRPr lang="bg-BG" sz="2800" dirty="0">
              <a:solidFill>
                <a:srgbClr val="006600"/>
              </a:solidFill>
            </a:endParaRPr>
          </a:p>
        </p:txBody>
      </p:sp>
      <p:graphicFrame>
        <p:nvGraphicFramePr>
          <p:cNvPr id="5" name="Контейнер за съдържание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13381620"/>
              </p:ext>
            </p:extLst>
          </p:nvPr>
        </p:nvGraphicFramePr>
        <p:xfrm>
          <a:off x="467544" y="1772816"/>
          <a:ext cx="8229597" cy="45651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1885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8002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810541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57063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bg-BG" sz="1600" dirty="0" smtClean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effectLst/>
                          <a:latin typeface="Times New Roman"/>
                          <a:ea typeface="Times New Roman"/>
                        </a:rPr>
                        <a:t>показатели</a:t>
                      </a:r>
                      <a:endParaRPr lang="bg-BG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bg-BG" sz="16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effectLst/>
                          <a:latin typeface="Times New Roman"/>
                          <a:ea typeface="Times New Roman"/>
                        </a:rPr>
                        <a:t>уточнен план</a:t>
                      </a:r>
                      <a:endParaRPr lang="bg-BG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bg-BG" sz="1600" dirty="0" smtClean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effectLst/>
                          <a:latin typeface="Times New Roman"/>
                          <a:ea typeface="Times New Roman"/>
                        </a:rPr>
                        <a:t>отчет</a:t>
                      </a:r>
                      <a:endParaRPr lang="bg-BG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70638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bg-BG" sz="160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Приходи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, помощи, дарения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bg-BG" sz="160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491 129</a:t>
                      </a:r>
                      <a:r>
                        <a:rPr lang="bg-BG" sz="1600" baseline="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лв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bg-BG" sz="160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baseline="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491 129 </a:t>
                      </a: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лв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.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70638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bg-BG" sz="160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Трансфери 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- взаимоотношения с ЦБ 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bg-BG" sz="160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45 172 355 лв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bg-BG" sz="160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45 172 355 лв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.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70638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bg-BG" sz="160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Други 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трансфери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bg-BG" sz="160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3 246 000 лв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bg-BG" sz="160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3 237 719 лв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.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70638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bg-BG" sz="160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Временни 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безлихвени заеми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           </a:t>
                      </a:r>
                      <a:endParaRPr lang="bg-BG" sz="160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60 785 лв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          </a:t>
                      </a:r>
                      <a:endParaRPr lang="bg-BG" sz="160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20 572 лв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.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70638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Финансиране</a:t>
                      </a:r>
                      <a:r>
                        <a:rPr lang="bg-BG" sz="1600" baseline="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 на бюджетното салдо</a:t>
                      </a: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без намаление с наличностите към </a:t>
                      </a: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31.12.2020 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г.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bg-BG" sz="160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3 737 018 лв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5 543 093 лв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.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570638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bg-BG" sz="1600" b="1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Всичко по приходната част на бюджета без намаление с наличностите към </a:t>
                      </a:r>
                      <a:r>
                        <a:rPr lang="bg-BG" sz="1600" b="1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31.12.2020 </a:t>
                      </a:r>
                      <a:r>
                        <a:rPr lang="bg-BG" sz="1600" b="1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г.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b="1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bg-BG" sz="1600" b="1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b="1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 52 707 287 лв</a:t>
                      </a:r>
                      <a:r>
                        <a:rPr lang="bg-BG" sz="1600" b="1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b="1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b="1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54 464 868 лв</a:t>
                      </a:r>
                      <a:r>
                        <a:rPr lang="bg-BG" sz="1600" b="1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.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570638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bg-BG" sz="1600" b="1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Наличности към </a:t>
                      </a:r>
                      <a:r>
                        <a:rPr lang="bg-BG" sz="1600" b="1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31.12.2020 </a:t>
                      </a:r>
                      <a:r>
                        <a:rPr lang="bg-BG" sz="1600" b="1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г., отразени със знак /-/ в частта финансиране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bg-BG" sz="1600" b="1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0 </a:t>
                      </a:r>
                      <a:r>
                        <a:rPr lang="bg-BG" sz="1600" b="1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лв.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b="1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b="1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7 440 598 лв</a:t>
                      </a:r>
                      <a:r>
                        <a:rPr lang="bg-BG" sz="1600" b="1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.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  <p:sp>
        <p:nvSpPr>
          <p:cNvPr id="4" name="Контейнер за долния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g-BG" b="1" dirty="0" smtClean="0">
                <a:solidFill>
                  <a:schemeClr val="tx2"/>
                </a:solidFill>
              </a:rPr>
              <a:t>ОБЩИНА ВРАЦА</a:t>
            </a:r>
            <a:endParaRPr lang="bg-BG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54162"/>
          </a:xfrm>
        </p:spPr>
        <p:txBody>
          <a:bodyPr>
            <a:noAutofit/>
          </a:bodyPr>
          <a:lstStyle/>
          <a:p>
            <a:r>
              <a:rPr lang="bg-BG" sz="2800" dirty="0">
                <a:solidFill>
                  <a:srgbClr val="006600"/>
                </a:solidFill>
              </a:rPr>
              <a:t>Финансови показатели по приходната част на бюджета, в частта държавни дейности </a:t>
            </a:r>
            <a:r>
              <a:rPr lang="bg-BG" sz="2800" dirty="0" smtClean="0">
                <a:solidFill>
                  <a:srgbClr val="006600"/>
                </a:solidFill>
              </a:rPr>
              <a:t>по отчетна информация</a:t>
            </a:r>
            <a:endParaRPr lang="bg-BG" sz="28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g-BG" b="1" dirty="0" smtClean="0">
                <a:solidFill>
                  <a:schemeClr val="tx2"/>
                </a:solidFill>
              </a:rPr>
              <a:t>ОБЩИНА ВРАЦА</a:t>
            </a:r>
            <a:endParaRPr lang="bg-BG" b="1" dirty="0">
              <a:solidFill>
                <a:schemeClr val="tx2"/>
              </a:solidFill>
            </a:endParaRPr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00317728"/>
              </p:ext>
            </p:extLst>
          </p:nvPr>
        </p:nvGraphicFramePr>
        <p:xfrm>
          <a:off x="395536" y="1700808"/>
          <a:ext cx="8229600" cy="47085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3383149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98178"/>
          </a:xfrm>
        </p:spPr>
        <p:txBody>
          <a:bodyPr>
            <a:noAutofit/>
          </a:bodyPr>
          <a:lstStyle/>
          <a:p>
            <a:r>
              <a:rPr lang="bg-BG" sz="2800" dirty="0" smtClean="0">
                <a:solidFill>
                  <a:srgbClr val="006600"/>
                </a:solidFill>
              </a:rPr>
              <a:t>Приходна </a:t>
            </a:r>
            <a:r>
              <a:rPr lang="bg-BG" sz="2800" dirty="0">
                <a:solidFill>
                  <a:srgbClr val="006600"/>
                </a:solidFill>
              </a:rPr>
              <a:t>част на </a:t>
            </a:r>
            <a:r>
              <a:rPr lang="bg-BG" sz="2800" dirty="0" smtClean="0">
                <a:solidFill>
                  <a:srgbClr val="006600"/>
                </a:solidFill>
              </a:rPr>
              <a:t>бюджета</a:t>
            </a:r>
            <a:br>
              <a:rPr lang="bg-BG" sz="2800" dirty="0" smtClean="0">
                <a:solidFill>
                  <a:srgbClr val="006600"/>
                </a:solidFill>
              </a:rPr>
            </a:br>
            <a:r>
              <a:rPr lang="bg-BG" sz="2800" dirty="0" smtClean="0">
                <a:solidFill>
                  <a:srgbClr val="006600"/>
                </a:solidFill>
              </a:rPr>
              <a:t>Държавни дейности</a:t>
            </a:r>
            <a:r>
              <a:rPr lang="bg-BG" sz="2800" dirty="0">
                <a:solidFill>
                  <a:srgbClr val="006600"/>
                </a:solidFill>
              </a:rPr>
              <a:t/>
            </a:r>
            <a:br>
              <a:rPr lang="bg-BG" sz="2800" dirty="0">
                <a:solidFill>
                  <a:srgbClr val="006600"/>
                </a:solidFill>
              </a:rPr>
            </a:br>
            <a:r>
              <a:rPr lang="bg-BG" sz="2800" dirty="0">
                <a:solidFill>
                  <a:srgbClr val="006600"/>
                </a:solidFill>
              </a:rPr>
              <a:t>Н</a:t>
            </a:r>
            <a:r>
              <a:rPr lang="bg-BG" sz="2800" dirty="0" smtClean="0">
                <a:solidFill>
                  <a:srgbClr val="006600"/>
                </a:solidFill>
              </a:rPr>
              <a:t>еданъчни приходи</a:t>
            </a:r>
            <a:endParaRPr lang="bg-BG" sz="2800" dirty="0">
              <a:solidFill>
                <a:srgbClr val="006600"/>
              </a:solidFill>
            </a:endParaRPr>
          </a:p>
        </p:txBody>
      </p:sp>
      <p:graphicFrame>
        <p:nvGraphicFramePr>
          <p:cNvPr id="5" name="Контейнер за съдържание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93369239"/>
              </p:ext>
            </p:extLst>
          </p:nvPr>
        </p:nvGraphicFramePr>
        <p:xfrm>
          <a:off x="611560" y="2060848"/>
          <a:ext cx="8229597" cy="35283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5881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87220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09857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50405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bg-BG" sz="1600" dirty="0" smtClean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effectLst/>
                          <a:latin typeface="Times New Roman"/>
                          <a:ea typeface="Times New Roman"/>
                        </a:rPr>
                        <a:t>показатели</a:t>
                      </a:r>
                      <a:endParaRPr lang="bg-BG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bg-BG" sz="1600" dirty="0" smtClean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effectLst/>
                          <a:latin typeface="Times New Roman"/>
                          <a:ea typeface="Times New Roman"/>
                        </a:rPr>
                        <a:t>уточнен </a:t>
                      </a:r>
                      <a:r>
                        <a:rPr lang="bg-BG" sz="1600" dirty="0">
                          <a:effectLst/>
                          <a:latin typeface="Times New Roman"/>
                          <a:ea typeface="Times New Roman"/>
                        </a:rPr>
                        <a:t>план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bg-BG" sz="1600" dirty="0" smtClean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effectLst/>
                          <a:latin typeface="Times New Roman"/>
                          <a:ea typeface="Times New Roman"/>
                        </a:rPr>
                        <a:t>отчет</a:t>
                      </a:r>
                      <a:endParaRPr lang="bg-BG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0405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bg-BG" sz="160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Приходи 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и доходи от собственост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bg-BG" sz="160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49 300</a:t>
                      </a:r>
                      <a:r>
                        <a:rPr lang="bg-BG" sz="1600" baseline="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лв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bg-BG" sz="160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49 300 лв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.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0405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bg-BG" sz="160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Глоби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, санкции, наказателни лихви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bg-BG" sz="160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0 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лв.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bg-BG" sz="160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0 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лв.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0405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bg-BG" sz="160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Други  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приходи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bg-BG" sz="160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429 742 лв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bg-BG" sz="160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429 742 лв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.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0405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Внесени 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ДДС и други </a:t>
                      </a: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данъци върху продажбите</a:t>
                      </a:r>
                      <a:endParaRPr lang="bg-BG" sz="1600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bg-BG" sz="160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-1 919 лв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bg-BG" sz="160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-1 919</a:t>
                      </a:r>
                      <a:r>
                        <a:rPr lang="bg-BG" sz="1600" baseline="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лв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.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0405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bg-BG" sz="160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Помощи</a:t>
                      </a:r>
                      <a:r>
                        <a:rPr lang="bg-BG" sz="1600" baseline="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 и </a:t>
                      </a: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дарения 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от страната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bg-BG" sz="160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14 006 лв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bg-BG" sz="160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14 006 лв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.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50405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bg-BG" sz="1600" b="1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bg-BG" sz="1600" b="1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Всичко </a:t>
                      </a:r>
                      <a:r>
                        <a:rPr lang="bg-BG" sz="1600" b="1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неданъчни приходи: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bg-BG" sz="1600" b="1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b="1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491 129 лв</a:t>
                      </a:r>
                      <a:r>
                        <a:rPr lang="bg-BG" sz="1600" b="1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bg-BG" sz="1600" b="1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b="1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491 129 лв</a:t>
                      </a:r>
                      <a:r>
                        <a:rPr lang="bg-BG" sz="1600" b="1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.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  <p:sp>
        <p:nvSpPr>
          <p:cNvPr id="4" name="Контейнер за долния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g-BG" b="1" dirty="0" smtClean="0">
                <a:solidFill>
                  <a:schemeClr val="tx2"/>
                </a:solidFill>
              </a:rPr>
              <a:t>ОБЩИНА ВРАЦА</a:t>
            </a:r>
            <a:endParaRPr lang="bg-BG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14202"/>
          </a:xfrm>
        </p:spPr>
        <p:txBody>
          <a:bodyPr>
            <a:noAutofit/>
          </a:bodyPr>
          <a:lstStyle/>
          <a:p>
            <a:r>
              <a:rPr lang="bg-BG" sz="2400" dirty="0">
                <a:solidFill>
                  <a:srgbClr val="006600"/>
                </a:solidFill>
              </a:rPr>
              <a:t>Финансови показатели по приходната част на бюджета, в частта държавни </a:t>
            </a:r>
            <a:r>
              <a:rPr lang="bg-BG" sz="2400" dirty="0" smtClean="0">
                <a:solidFill>
                  <a:srgbClr val="006600"/>
                </a:solidFill>
              </a:rPr>
              <a:t>дейности</a:t>
            </a:r>
            <a:br>
              <a:rPr lang="bg-BG" sz="2400" dirty="0" smtClean="0">
                <a:solidFill>
                  <a:srgbClr val="006600"/>
                </a:solidFill>
              </a:rPr>
            </a:br>
            <a:r>
              <a:rPr lang="bg-BG" sz="2400" dirty="0" smtClean="0">
                <a:solidFill>
                  <a:srgbClr val="006600"/>
                </a:solidFill>
              </a:rPr>
              <a:t>Структура на неданъчните приходи по отчет</a:t>
            </a:r>
            <a:endParaRPr lang="bg-BG" sz="2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g-BG" b="1" dirty="0" smtClean="0">
                <a:solidFill>
                  <a:schemeClr val="tx2"/>
                </a:solidFill>
              </a:rPr>
              <a:t>ОБЩИНА ВРАЦА</a:t>
            </a:r>
            <a:endParaRPr lang="bg-BG" b="1" dirty="0">
              <a:solidFill>
                <a:schemeClr val="tx2"/>
              </a:solidFill>
            </a:endParaRPr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49376101"/>
              </p:ext>
            </p:extLst>
          </p:nvPr>
        </p:nvGraphicFramePr>
        <p:xfrm>
          <a:off x="457200" y="1916113"/>
          <a:ext cx="8229600" cy="45370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0421483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85728"/>
            <a:ext cx="8229600" cy="1285884"/>
          </a:xfrm>
        </p:spPr>
        <p:txBody>
          <a:bodyPr>
            <a:normAutofit fontScale="90000"/>
          </a:bodyPr>
          <a:lstStyle/>
          <a:p>
            <a:r>
              <a:rPr lang="bg-BG" sz="3100" dirty="0" smtClean="0">
                <a:solidFill>
                  <a:srgbClr val="006600"/>
                </a:solidFill>
              </a:rPr>
              <a:t>Приходна </a:t>
            </a:r>
            <a:r>
              <a:rPr lang="bg-BG" sz="3100" dirty="0">
                <a:solidFill>
                  <a:srgbClr val="006600"/>
                </a:solidFill>
              </a:rPr>
              <a:t>част на </a:t>
            </a:r>
            <a:r>
              <a:rPr lang="bg-BG" sz="3100" dirty="0" smtClean="0">
                <a:solidFill>
                  <a:srgbClr val="006600"/>
                </a:solidFill>
              </a:rPr>
              <a:t>бюджета</a:t>
            </a:r>
            <a:br>
              <a:rPr lang="bg-BG" sz="3100" dirty="0" smtClean="0">
                <a:solidFill>
                  <a:srgbClr val="006600"/>
                </a:solidFill>
              </a:rPr>
            </a:br>
            <a:r>
              <a:rPr lang="bg-BG" sz="3100" dirty="0" smtClean="0">
                <a:solidFill>
                  <a:srgbClr val="006600"/>
                </a:solidFill>
              </a:rPr>
              <a:t>Държавни дейности</a:t>
            </a:r>
            <a:br>
              <a:rPr lang="bg-BG" sz="3100" dirty="0" smtClean="0">
                <a:solidFill>
                  <a:srgbClr val="006600"/>
                </a:solidFill>
              </a:rPr>
            </a:br>
            <a:r>
              <a:rPr lang="bg-BG" sz="3100" dirty="0" smtClean="0">
                <a:solidFill>
                  <a:srgbClr val="006600"/>
                </a:solidFill>
              </a:rPr>
              <a:t>Бюджетни взаимоотношения</a:t>
            </a:r>
            <a:br>
              <a:rPr lang="bg-BG" sz="3100" dirty="0" smtClean="0">
                <a:solidFill>
                  <a:srgbClr val="006600"/>
                </a:solidFill>
              </a:rPr>
            </a:br>
            <a:endParaRPr lang="bg-BG" sz="31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2844" y="1500174"/>
            <a:ext cx="8786874" cy="5000660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Ø"/>
            </a:pPr>
            <a:r>
              <a:rPr lang="bg-BG" sz="1800" dirty="0" smtClean="0">
                <a:solidFill>
                  <a:srgbClr val="006600"/>
                </a:solidFill>
              </a:rPr>
              <a:t>Обща </a:t>
            </a:r>
            <a:r>
              <a:rPr lang="bg-BG" sz="1800" dirty="0">
                <a:solidFill>
                  <a:srgbClr val="006600"/>
                </a:solidFill>
              </a:rPr>
              <a:t>субсидия  за държавни дейности </a:t>
            </a:r>
            <a:r>
              <a:rPr lang="bg-BG" sz="1800" dirty="0" smtClean="0">
                <a:solidFill>
                  <a:srgbClr val="006600"/>
                </a:solidFill>
              </a:rPr>
              <a:t>по </a:t>
            </a:r>
            <a:r>
              <a:rPr lang="bg-BG" sz="1800" dirty="0">
                <a:solidFill>
                  <a:srgbClr val="006600"/>
                </a:solidFill>
              </a:rPr>
              <a:t>уточнен план и </a:t>
            </a:r>
            <a:r>
              <a:rPr lang="bg-BG" sz="1800" dirty="0" smtClean="0">
                <a:solidFill>
                  <a:srgbClr val="006600"/>
                </a:solidFill>
              </a:rPr>
              <a:t>отчет: </a:t>
            </a:r>
            <a:r>
              <a:rPr lang="bg-BG" sz="1800" b="1" dirty="0" smtClean="0">
                <a:solidFill>
                  <a:srgbClr val="006600"/>
                </a:solidFill>
              </a:rPr>
              <a:t>42 570 906 лв.</a:t>
            </a:r>
          </a:p>
          <a:p>
            <a:pPr>
              <a:buFont typeface="Wingdings" pitchFamily="2" charset="2"/>
              <a:buChar char="Ø"/>
            </a:pPr>
            <a:r>
              <a:rPr lang="bg-BG" sz="1800" dirty="0" smtClean="0">
                <a:solidFill>
                  <a:srgbClr val="006600"/>
                </a:solidFill>
              </a:rPr>
              <a:t>Целеви трансфери: по планова информация – </a:t>
            </a:r>
            <a:r>
              <a:rPr lang="bg-BG" sz="1800" b="1" dirty="0" smtClean="0">
                <a:solidFill>
                  <a:srgbClr val="006600"/>
                </a:solidFill>
              </a:rPr>
              <a:t>2 601 449 лв. </a:t>
            </a:r>
            <a:r>
              <a:rPr lang="bg-BG" sz="1800" dirty="0" smtClean="0">
                <a:solidFill>
                  <a:srgbClr val="006600"/>
                </a:solidFill>
              </a:rPr>
              <a:t>и по </a:t>
            </a:r>
            <a:r>
              <a:rPr lang="bg-BG" sz="1800" dirty="0">
                <a:solidFill>
                  <a:srgbClr val="006600"/>
                </a:solidFill>
              </a:rPr>
              <a:t>отчетна </a:t>
            </a:r>
            <a:r>
              <a:rPr lang="bg-BG" sz="1800" dirty="0" smtClean="0">
                <a:solidFill>
                  <a:srgbClr val="006600"/>
                </a:solidFill>
              </a:rPr>
              <a:t>информация – </a:t>
            </a:r>
            <a:r>
              <a:rPr lang="bg-BG" sz="1800" b="1" dirty="0" smtClean="0">
                <a:solidFill>
                  <a:srgbClr val="006600"/>
                </a:solidFill>
              </a:rPr>
              <a:t>2 601 449 лв</a:t>
            </a:r>
            <a:r>
              <a:rPr lang="bg-BG" sz="1800" b="1" dirty="0">
                <a:solidFill>
                  <a:srgbClr val="006600"/>
                </a:solidFill>
              </a:rPr>
              <a:t>. </a:t>
            </a:r>
            <a:endParaRPr lang="bg-BG" sz="1800" b="1" dirty="0" smtClean="0">
              <a:solidFill>
                <a:srgbClr val="006600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bg-BG" sz="1800" dirty="0" smtClean="0">
                <a:solidFill>
                  <a:srgbClr val="006600"/>
                </a:solidFill>
              </a:rPr>
              <a:t>Трансфери между бюджети - получени трансфери по уточнен план и по отчет</a:t>
            </a:r>
            <a:r>
              <a:rPr lang="bg-BG" sz="1800" b="1" dirty="0" smtClean="0">
                <a:solidFill>
                  <a:srgbClr val="006600"/>
                </a:solidFill>
              </a:rPr>
              <a:t>       3 107 245 лв.</a:t>
            </a:r>
          </a:p>
          <a:p>
            <a:pPr marL="137160" indent="0">
              <a:buFont typeface="Wingdings" pitchFamily="2" charset="2"/>
              <a:buChar char="Ø"/>
            </a:pPr>
            <a:r>
              <a:rPr lang="bg-BG" sz="1800" b="1" dirty="0">
                <a:solidFill>
                  <a:srgbClr val="006600"/>
                </a:solidFill>
              </a:rPr>
              <a:t> </a:t>
            </a:r>
            <a:r>
              <a:rPr lang="bg-BG" sz="1800" b="1" dirty="0" smtClean="0">
                <a:solidFill>
                  <a:srgbClr val="006600"/>
                </a:solidFill>
              </a:rPr>
              <a:t>   </a:t>
            </a:r>
            <a:r>
              <a:rPr lang="bg-BG" sz="1800" dirty="0" smtClean="0">
                <a:solidFill>
                  <a:srgbClr val="006600"/>
                </a:solidFill>
              </a:rPr>
              <a:t>Трансфери между бюджети - предоставени трансфери по уточнен план</a:t>
            </a:r>
            <a:r>
              <a:rPr lang="bg-BG" sz="1800" b="1" dirty="0">
                <a:solidFill>
                  <a:srgbClr val="006600"/>
                </a:solidFill>
              </a:rPr>
              <a:t> </a:t>
            </a:r>
            <a:r>
              <a:rPr lang="bg-BG" sz="1800" dirty="0" smtClean="0">
                <a:solidFill>
                  <a:srgbClr val="006600"/>
                </a:solidFill>
              </a:rPr>
              <a:t>и по отчет</a:t>
            </a:r>
          </a:p>
          <a:p>
            <a:pPr marL="137160" indent="0">
              <a:buNone/>
            </a:pPr>
            <a:r>
              <a:rPr lang="bg-BG" sz="1800" dirty="0" smtClean="0">
                <a:solidFill>
                  <a:srgbClr val="006600"/>
                </a:solidFill>
              </a:rPr>
              <a:t>      - </a:t>
            </a:r>
            <a:r>
              <a:rPr lang="bg-BG" sz="1800" b="1" dirty="0" smtClean="0">
                <a:solidFill>
                  <a:srgbClr val="006600"/>
                </a:solidFill>
              </a:rPr>
              <a:t>14 315 лв.</a:t>
            </a:r>
          </a:p>
          <a:p>
            <a:pPr marL="137160" indent="0">
              <a:buFont typeface="Wingdings" pitchFamily="2" charset="2"/>
              <a:buChar char="Ø"/>
            </a:pPr>
            <a:r>
              <a:rPr lang="bg-BG" sz="1800" b="1" dirty="0" smtClean="0">
                <a:solidFill>
                  <a:srgbClr val="006600"/>
                </a:solidFill>
              </a:rPr>
              <a:t>    </a:t>
            </a:r>
            <a:r>
              <a:rPr lang="bg-BG" sz="1800" dirty="0" smtClean="0">
                <a:solidFill>
                  <a:srgbClr val="006600"/>
                </a:solidFill>
              </a:rPr>
              <a:t>Трансфери по програми за осигуряване на заетост по план и отчет </a:t>
            </a:r>
            <a:r>
              <a:rPr lang="bg-BG" sz="1800" b="1" dirty="0" smtClean="0">
                <a:solidFill>
                  <a:srgbClr val="006600"/>
                </a:solidFill>
              </a:rPr>
              <a:t>148 580 лв.</a:t>
            </a:r>
          </a:p>
          <a:p>
            <a:pPr marL="137160" indent="0">
              <a:buFont typeface="Wingdings" pitchFamily="2" charset="2"/>
              <a:buChar char="Ø"/>
            </a:pPr>
            <a:r>
              <a:rPr lang="bg-BG" sz="1800" b="1" dirty="0" smtClean="0">
                <a:solidFill>
                  <a:srgbClr val="006600"/>
                </a:solidFill>
              </a:rPr>
              <a:t>    </a:t>
            </a:r>
            <a:r>
              <a:rPr lang="bg-BG" sz="1800" dirty="0" smtClean="0">
                <a:solidFill>
                  <a:srgbClr val="006600"/>
                </a:solidFill>
              </a:rPr>
              <a:t>Трансфери между бюджети и сметки за средства от ЕС - предоставени    </a:t>
            </a:r>
          </a:p>
          <a:p>
            <a:pPr marL="137160" indent="0">
              <a:buNone/>
            </a:pPr>
            <a:r>
              <a:rPr lang="bg-BG" sz="1800" dirty="0" smtClean="0">
                <a:solidFill>
                  <a:srgbClr val="006600"/>
                </a:solidFill>
              </a:rPr>
              <a:t>      трансфери по отчет -</a:t>
            </a:r>
            <a:r>
              <a:rPr lang="bg-BG" sz="1800" b="1" dirty="0" smtClean="0">
                <a:solidFill>
                  <a:srgbClr val="006600"/>
                </a:solidFill>
              </a:rPr>
              <a:t>8 281лв.</a:t>
            </a:r>
          </a:p>
          <a:p>
            <a:pPr marL="137160" indent="0">
              <a:buFont typeface="Wingdings" pitchFamily="2" charset="2"/>
              <a:buChar char="Ø"/>
            </a:pPr>
            <a:r>
              <a:rPr lang="bg-BG" sz="1800" b="1" dirty="0" smtClean="0">
                <a:solidFill>
                  <a:srgbClr val="006600"/>
                </a:solidFill>
              </a:rPr>
              <a:t>    </a:t>
            </a:r>
            <a:r>
              <a:rPr lang="bg-BG" sz="1800" dirty="0" smtClean="0">
                <a:solidFill>
                  <a:srgbClr val="006600"/>
                </a:solidFill>
              </a:rPr>
              <a:t>Трансфери от/за държавни предприятия, включени в консолидираната </a:t>
            </a:r>
          </a:p>
          <a:p>
            <a:pPr marL="137160" indent="0">
              <a:buNone/>
            </a:pPr>
            <a:r>
              <a:rPr lang="bg-BG" sz="1800" dirty="0" smtClean="0">
                <a:solidFill>
                  <a:srgbClr val="006600"/>
                </a:solidFill>
              </a:rPr>
              <a:t>      фискална програма – ПУДООС - получени трансфери по план и отчет </a:t>
            </a:r>
            <a:r>
              <a:rPr lang="bg-BG" sz="1800" b="1" dirty="0" smtClean="0">
                <a:solidFill>
                  <a:srgbClr val="006600"/>
                </a:solidFill>
              </a:rPr>
              <a:t>4 490 лв.</a:t>
            </a:r>
          </a:p>
          <a:p>
            <a:pPr>
              <a:buFont typeface="Wingdings" pitchFamily="2" charset="2"/>
              <a:buChar char="Ø"/>
            </a:pPr>
            <a:r>
              <a:rPr lang="bg-BG" sz="1800" dirty="0" smtClean="0">
                <a:solidFill>
                  <a:srgbClr val="006600"/>
                </a:solidFill>
              </a:rPr>
              <a:t>Временни безлихвени заеми между бюджети и сметки за средства от ЕС по план</a:t>
            </a:r>
            <a:r>
              <a:rPr lang="bg-BG" sz="1800" b="1" dirty="0" smtClean="0">
                <a:solidFill>
                  <a:srgbClr val="006600"/>
                </a:solidFill>
              </a:rPr>
              <a:t> 60 785 лв. </a:t>
            </a:r>
            <a:r>
              <a:rPr lang="bg-BG" sz="1800" dirty="0" smtClean="0">
                <a:solidFill>
                  <a:srgbClr val="006600"/>
                </a:solidFill>
              </a:rPr>
              <a:t>и по </a:t>
            </a:r>
            <a:r>
              <a:rPr lang="bg-BG" sz="1800" smtClean="0">
                <a:solidFill>
                  <a:srgbClr val="006600"/>
                </a:solidFill>
              </a:rPr>
              <a:t>отчет </a:t>
            </a:r>
            <a:r>
              <a:rPr lang="bg-BG" sz="1800" b="1" smtClean="0">
                <a:solidFill>
                  <a:srgbClr val="006600"/>
                </a:solidFill>
              </a:rPr>
              <a:t>20 572 лв</a:t>
            </a:r>
            <a:r>
              <a:rPr lang="bg-BG" sz="1800" b="1" dirty="0" smtClean="0">
                <a:solidFill>
                  <a:srgbClr val="006600"/>
                </a:solidFill>
              </a:rPr>
              <a:t>.</a:t>
            </a:r>
            <a:endParaRPr lang="bg-BG" sz="1800" b="1" dirty="0">
              <a:solidFill>
                <a:srgbClr val="0066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31840" y="6381328"/>
            <a:ext cx="2895600" cy="365125"/>
          </a:xfrm>
        </p:spPr>
        <p:txBody>
          <a:bodyPr/>
          <a:lstStyle/>
          <a:p>
            <a:r>
              <a:rPr lang="bg-BG" b="1" dirty="0" smtClean="0">
                <a:solidFill>
                  <a:schemeClr val="accent1"/>
                </a:solidFill>
              </a:rPr>
              <a:t>ОБЩИНА ВРАЦА</a:t>
            </a:r>
            <a:endParaRPr lang="bg-BG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757954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428604"/>
            <a:ext cx="8229600" cy="1428760"/>
          </a:xfrm>
        </p:spPr>
        <p:txBody>
          <a:bodyPr>
            <a:normAutofit fontScale="90000"/>
          </a:bodyPr>
          <a:lstStyle/>
          <a:p>
            <a:r>
              <a:rPr lang="bg-BG" sz="3100" dirty="0" smtClean="0">
                <a:solidFill>
                  <a:srgbClr val="006600"/>
                </a:solidFill>
              </a:rPr>
              <a:t>Приходна част на бюджета</a:t>
            </a:r>
            <a:br>
              <a:rPr lang="bg-BG" sz="3100" dirty="0" smtClean="0">
                <a:solidFill>
                  <a:srgbClr val="006600"/>
                </a:solidFill>
              </a:rPr>
            </a:br>
            <a:r>
              <a:rPr lang="bg-BG" sz="3100" dirty="0" smtClean="0">
                <a:solidFill>
                  <a:srgbClr val="006600"/>
                </a:solidFill>
              </a:rPr>
              <a:t>Държавни дейности</a:t>
            </a:r>
            <a:br>
              <a:rPr lang="bg-BG" sz="3100" dirty="0" smtClean="0">
                <a:solidFill>
                  <a:srgbClr val="006600"/>
                </a:solidFill>
              </a:rPr>
            </a:br>
            <a:r>
              <a:rPr lang="bg-BG" sz="3100" dirty="0" smtClean="0">
                <a:solidFill>
                  <a:srgbClr val="006600"/>
                </a:solidFill>
              </a:rPr>
              <a:t>Финансиране на бюджетното салдо</a:t>
            </a:r>
            <a:r>
              <a:rPr lang="bg-BG" sz="4400" dirty="0" smtClean="0">
                <a:solidFill>
                  <a:srgbClr val="006600"/>
                </a:solidFill>
              </a:rPr>
              <a:t/>
            </a:r>
            <a:br>
              <a:rPr lang="bg-BG" sz="4400" dirty="0" smtClean="0">
                <a:solidFill>
                  <a:srgbClr val="006600"/>
                </a:solidFill>
              </a:rPr>
            </a:b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457200" y="2000240"/>
            <a:ext cx="8472518" cy="4309120"/>
          </a:xfrm>
        </p:spPr>
        <p:txBody>
          <a:bodyPr>
            <a:normAutofit fontScale="85000" lnSpcReduction="20000"/>
          </a:bodyPr>
          <a:lstStyle/>
          <a:p>
            <a:pPr>
              <a:buFont typeface="Wingdings" pitchFamily="2" charset="2"/>
              <a:buChar char="Ø"/>
            </a:pPr>
            <a:endParaRPr lang="bg-BG" sz="2400" b="1" dirty="0" smtClean="0">
              <a:solidFill>
                <a:schemeClr val="accent1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bg-BG" sz="2200" dirty="0" smtClean="0">
                <a:solidFill>
                  <a:srgbClr val="006600"/>
                </a:solidFill>
              </a:rPr>
              <a:t>Събрани средства и извършени плащания за сметка на други бюджети, сметки и фондове /нето/ - план</a:t>
            </a:r>
            <a:r>
              <a:rPr lang="bg-BG" sz="2200" b="1" dirty="0" smtClean="0">
                <a:solidFill>
                  <a:srgbClr val="006600"/>
                </a:solidFill>
              </a:rPr>
              <a:t> -1 238 913 лв. </a:t>
            </a:r>
            <a:r>
              <a:rPr lang="bg-BG" sz="2200" dirty="0" smtClean="0">
                <a:solidFill>
                  <a:srgbClr val="006600"/>
                </a:solidFill>
              </a:rPr>
              <a:t>и отчет </a:t>
            </a:r>
            <a:r>
              <a:rPr lang="bg-BG" sz="2200" b="1" dirty="0" smtClean="0">
                <a:solidFill>
                  <a:srgbClr val="006600"/>
                </a:solidFill>
              </a:rPr>
              <a:t>559 683 лв.</a:t>
            </a:r>
          </a:p>
          <a:p>
            <a:pPr>
              <a:buNone/>
            </a:pPr>
            <a:endParaRPr lang="bg-BG" sz="2200" b="1" dirty="0" smtClean="0">
              <a:solidFill>
                <a:srgbClr val="006600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bg-BG" sz="2200" dirty="0" smtClean="0">
                <a:solidFill>
                  <a:srgbClr val="006600"/>
                </a:solidFill>
              </a:rPr>
              <a:t>Друго финансиране /нето/ - по уточнен план</a:t>
            </a:r>
            <a:r>
              <a:rPr lang="bg-BG" sz="2200" b="1" dirty="0" smtClean="0">
                <a:solidFill>
                  <a:srgbClr val="006600"/>
                </a:solidFill>
              </a:rPr>
              <a:t> -7 573 лв. </a:t>
            </a:r>
            <a:r>
              <a:rPr lang="bg-BG" sz="2200" dirty="0" smtClean="0">
                <a:solidFill>
                  <a:srgbClr val="006600"/>
                </a:solidFill>
              </a:rPr>
              <a:t>и по отчет</a:t>
            </a:r>
          </a:p>
          <a:p>
            <a:pPr>
              <a:buNone/>
            </a:pPr>
            <a:r>
              <a:rPr lang="bg-BG" sz="2200" b="1" dirty="0" smtClean="0">
                <a:solidFill>
                  <a:srgbClr val="006600"/>
                </a:solidFill>
              </a:rPr>
              <a:t>       -94 лв. </a:t>
            </a:r>
          </a:p>
          <a:p>
            <a:pPr>
              <a:buNone/>
            </a:pPr>
            <a:endParaRPr lang="bg-BG" sz="2200" b="1" dirty="0" smtClean="0">
              <a:solidFill>
                <a:srgbClr val="006600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bg-BG" sz="2200" dirty="0" smtClean="0">
                <a:solidFill>
                  <a:srgbClr val="006600"/>
                </a:solidFill>
              </a:rPr>
              <a:t>Наличността на паричните средства в частта държавни дейности е </a:t>
            </a:r>
          </a:p>
          <a:p>
            <a:pPr>
              <a:buNone/>
            </a:pPr>
            <a:r>
              <a:rPr lang="bg-BG" sz="2200" b="1" dirty="0" smtClean="0">
                <a:solidFill>
                  <a:srgbClr val="006600"/>
                </a:solidFill>
              </a:rPr>
              <a:t>       4 983 504 лв. </a:t>
            </a:r>
            <a:r>
              <a:rPr lang="bg-BG" sz="2200" dirty="0" smtClean="0">
                <a:solidFill>
                  <a:srgbClr val="006600"/>
                </a:solidFill>
              </a:rPr>
              <a:t>в началото на</a:t>
            </a:r>
            <a:r>
              <a:rPr lang="bg-BG" sz="2200" b="1" dirty="0" smtClean="0">
                <a:solidFill>
                  <a:srgbClr val="006600"/>
                </a:solidFill>
              </a:rPr>
              <a:t> </a:t>
            </a:r>
            <a:r>
              <a:rPr lang="bg-BG" sz="2200" dirty="0" smtClean="0">
                <a:solidFill>
                  <a:srgbClr val="006600"/>
                </a:solidFill>
              </a:rPr>
              <a:t>2020 г. и преходен остатък в края на 2020 г. в размер на</a:t>
            </a:r>
            <a:r>
              <a:rPr lang="bg-BG" sz="2200" b="1" dirty="0" smtClean="0">
                <a:solidFill>
                  <a:srgbClr val="006600"/>
                </a:solidFill>
              </a:rPr>
              <a:t>  7 440 598 лв.</a:t>
            </a:r>
            <a:r>
              <a:rPr lang="bg-BG" sz="2200" dirty="0" smtClean="0">
                <a:solidFill>
                  <a:srgbClr val="006600"/>
                </a:solidFill>
              </a:rPr>
              <a:t>,</a:t>
            </a:r>
            <a:r>
              <a:rPr lang="bg-BG" sz="2200" b="1" dirty="0" smtClean="0">
                <a:solidFill>
                  <a:srgbClr val="006600"/>
                </a:solidFill>
              </a:rPr>
              <a:t> </a:t>
            </a:r>
            <a:r>
              <a:rPr lang="bg-BG" sz="2200" dirty="0" smtClean="0">
                <a:solidFill>
                  <a:srgbClr val="006600"/>
                </a:solidFill>
              </a:rPr>
              <a:t>отразен със знак /-/ в отчета за касово изпълнение на бюджета.</a:t>
            </a:r>
          </a:p>
          <a:p>
            <a:endParaRPr lang="bg-BG" sz="2400" b="1" dirty="0" smtClean="0">
              <a:solidFill>
                <a:srgbClr val="006600"/>
              </a:solidFill>
            </a:endParaRPr>
          </a:p>
          <a:p>
            <a:endParaRPr lang="bg-BG" sz="2400" b="1" dirty="0" smtClean="0">
              <a:solidFill>
                <a:schemeClr val="accent1"/>
              </a:solidFill>
            </a:endParaRPr>
          </a:p>
          <a:p>
            <a:endParaRPr lang="bg-BG" sz="2400" b="1" dirty="0" smtClean="0">
              <a:solidFill>
                <a:schemeClr val="accent1"/>
              </a:solidFill>
            </a:endParaRPr>
          </a:p>
          <a:p>
            <a:pPr>
              <a:buNone/>
            </a:pPr>
            <a:r>
              <a:rPr lang="bg-BG" sz="2400" b="1" dirty="0" smtClean="0">
                <a:solidFill>
                  <a:schemeClr val="accent1"/>
                </a:solidFill>
              </a:rPr>
              <a:t>      </a:t>
            </a:r>
          </a:p>
          <a:p>
            <a:endParaRPr lang="bg-BG" dirty="0"/>
          </a:p>
        </p:txBody>
      </p:sp>
      <p:sp>
        <p:nvSpPr>
          <p:cNvPr id="4" name="Контейнер за долния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g-BG" b="1" dirty="0" smtClean="0">
                <a:solidFill>
                  <a:schemeClr val="accent1"/>
                </a:solidFill>
              </a:rPr>
              <a:t>ОБЩИНА ВРАЦА</a:t>
            </a:r>
            <a:endParaRPr lang="bg-BG" b="1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1224136"/>
          </a:xfrm>
        </p:spPr>
        <p:txBody>
          <a:bodyPr>
            <a:noAutofit/>
          </a:bodyPr>
          <a:lstStyle/>
          <a:p>
            <a:r>
              <a:rPr lang="bg-BG" sz="2800" dirty="0" smtClean="0">
                <a:solidFill>
                  <a:srgbClr val="006600"/>
                </a:solidFill>
              </a:rPr>
              <a:t>Приходна част на бюджета</a:t>
            </a:r>
            <a:br>
              <a:rPr lang="bg-BG" sz="2800" dirty="0" smtClean="0">
                <a:solidFill>
                  <a:srgbClr val="006600"/>
                </a:solidFill>
              </a:rPr>
            </a:br>
            <a:r>
              <a:rPr lang="bg-BG" sz="2800" dirty="0" smtClean="0">
                <a:solidFill>
                  <a:srgbClr val="006600"/>
                </a:solidFill>
              </a:rPr>
              <a:t>Местни дейности   </a:t>
            </a:r>
            <a:endParaRPr lang="bg-BG" sz="2800" dirty="0">
              <a:solidFill>
                <a:srgbClr val="006600"/>
              </a:solidFill>
            </a:endParaRPr>
          </a:p>
        </p:txBody>
      </p:sp>
      <p:graphicFrame>
        <p:nvGraphicFramePr>
          <p:cNvPr id="5" name="Контейнер за съдържание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9096302"/>
              </p:ext>
            </p:extLst>
          </p:nvPr>
        </p:nvGraphicFramePr>
        <p:xfrm>
          <a:off x="457200" y="1600200"/>
          <a:ext cx="8229597" cy="4614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9086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72819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810541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57686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bg-BG" sz="1600" dirty="0" smtClean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effectLst/>
                          <a:latin typeface="Times New Roman"/>
                          <a:ea typeface="Times New Roman"/>
                        </a:rPr>
                        <a:t>показатели</a:t>
                      </a:r>
                      <a:endParaRPr lang="bg-BG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bg-BG" sz="1600" dirty="0" smtClean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effectLst/>
                          <a:latin typeface="Times New Roman"/>
                          <a:ea typeface="Times New Roman"/>
                        </a:rPr>
                        <a:t>уточнен </a:t>
                      </a:r>
                      <a:r>
                        <a:rPr lang="bg-BG" sz="1600" dirty="0">
                          <a:effectLst/>
                          <a:latin typeface="Times New Roman"/>
                          <a:ea typeface="Times New Roman"/>
                        </a:rPr>
                        <a:t>план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bg-BG" sz="1600" dirty="0" smtClean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effectLst/>
                          <a:latin typeface="Times New Roman"/>
                          <a:ea typeface="Times New Roman"/>
                        </a:rPr>
                        <a:t>отчет</a:t>
                      </a:r>
                      <a:endParaRPr lang="bg-BG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7686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bg-BG" sz="160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Приходи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, помощи, дарения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bg-BG" sz="160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23 133 214 лв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bg-BG" sz="160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19 807 529 лв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.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7686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bg-BG" sz="160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Трансфери 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- взаимоотношения с ЦБ 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bg-BG" sz="160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9 217 200 лв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bg-BG" sz="160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9 217 186 лв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.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7686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bg-BG" sz="160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Други 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трансфери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bg-BG" sz="160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-11 741 339 лв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bg-BG" sz="160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-10 654 502 лв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.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7686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bg-BG" sz="160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Временни 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безлихвени заеми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bg-BG" sz="160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-12 308 497 лв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bg-BG" sz="160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-5 257 896 лв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.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7686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Финансиране на бюджетното салдо 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без намаление с наличностите към </a:t>
                      </a: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31.12.2020 г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bg-BG" sz="160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24 973 106 лв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bg-BG" sz="160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16 977 664 лв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.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57686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bg-BG" sz="1600" b="1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Всичко по приходната част на бюджета без намаление с наличностите към </a:t>
                      </a:r>
                      <a:r>
                        <a:rPr lang="bg-BG" sz="1600" b="1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31.12.2020 </a:t>
                      </a:r>
                      <a:r>
                        <a:rPr lang="bg-BG" sz="1600" b="1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г.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bg-BG" sz="1600" b="1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b="1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33 273 684 лв</a:t>
                      </a:r>
                      <a:r>
                        <a:rPr lang="bg-BG" sz="1600" b="1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bg-BG" sz="1600" b="1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b="1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30 089 981 лв</a:t>
                      </a:r>
                      <a:r>
                        <a:rPr lang="bg-BG" sz="1600" b="1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.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57686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bg-BG" sz="1600" b="1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Наличности към </a:t>
                      </a:r>
                      <a:r>
                        <a:rPr lang="bg-BG" sz="1600" b="1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31.12.2020 </a:t>
                      </a:r>
                      <a:r>
                        <a:rPr lang="bg-BG" sz="1600" b="1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г., отразени със знак /-/ в частта финансиране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bg-BG" sz="1600" b="1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b="1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0 </a:t>
                      </a:r>
                      <a:r>
                        <a:rPr lang="bg-BG" sz="1600" b="1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лв.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bg-BG" sz="1600" b="1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b="1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12 050 325 лв</a:t>
                      </a:r>
                      <a:r>
                        <a:rPr lang="bg-BG" sz="1600" b="1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.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  <p:sp>
        <p:nvSpPr>
          <p:cNvPr id="4" name="Контейнер за долния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g-BG" b="1" dirty="0" smtClean="0">
                <a:solidFill>
                  <a:schemeClr val="tx2"/>
                </a:solidFill>
              </a:rPr>
              <a:t>ОБЩИНА ВРАЦА</a:t>
            </a:r>
            <a:endParaRPr lang="bg-BG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g-BG" sz="2800" dirty="0">
                <a:solidFill>
                  <a:srgbClr val="006600"/>
                </a:solidFill>
              </a:rPr>
              <a:t>Финансови показатели по приходната част на бюджета, в частта местни дейности </a:t>
            </a:r>
            <a:r>
              <a:rPr lang="bg-BG" sz="2800" dirty="0" smtClean="0">
                <a:solidFill>
                  <a:srgbClr val="006600"/>
                </a:solidFill>
              </a:rPr>
              <a:t>по отчетна информация </a:t>
            </a:r>
            <a:endParaRPr lang="bg-BG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g-BG" b="1" dirty="0" smtClean="0">
                <a:solidFill>
                  <a:srgbClr val="124A1B"/>
                </a:solidFill>
              </a:rPr>
              <a:t>ОБЩИНА ВРАЦА</a:t>
            </a:r>
            <a:endParaRPr lang="bg-BG" b="1" dirty="0">
              <a:solidFill>
                <a:srgbClr val="124A1B"/>
              </a:solidFill>
            </a:endParaRP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6796633"/>
              </p:ext>
            </p:extLst>
          </p:nvPr>
        </p:nvGraphicFramePr>
        <p:xfrm>
          <a:off x="179512" y="1628800"/>
          <a:ext cx="8856984" cy="47085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478814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70186"/>
          </a:xfrm>
        </p:spPr>
        <p:txBody>
          <a:bodyPr>
            <a:normAutofit/>
          </a:bodyPr>
          <a:lstStyle/>
          <a:p>
            <a:r>
              <a:rPr lang="bg-BG" sz="2800" dirty="0" smtClean="0">
                <a:solidFill>
                  <a:srgbClr val="006600"/>
                </a:solidFill>
              </a:rPr>
              <a:t>Приходна </a:t>
            </a:r>
            <a:r>
              <a:rPr lang="bg-BG" sz="2800" dirty="0">
                <a:solidFill>
                  <a:srgbClr val="006600"/>
                </a:solidFill>
              </a:rPr>
              <a:t>част на </a:t>
            </a:r>
            <a:r>
              <a:rPr lang="bg-BG" sz="2800" dirty="0" smtClean="0">
                <a:solidFill>
                  <a:srgbClr val="006600"/>
                </a:solidFill>
              </a:rPr>
              <a:t>бюджета</a:t>
            </a:r>
            <a:br>
              <a:rPr lang="bg-BG" sz="2800" dirty="0" smtClean="0">
                <a:solidFill>
                  <a:srgbClr val="006600"/>
                </a:solidFill>
              </a:rPr>
            </a:br>
            <a:r>
              <a:rPr lang="bg-BG" sz="2800" dirty="0" smtClean="0">
                <a:solidFill>
                  <a:srgbClr val="006600"/>
                </a:solidFill>
              </a:rPr>
              <a:t>Местни дейности</a:t>
            </a:r>
            <a:br>
              <a:rPr lang="bg-BG" sz="2800" dirty="0" smtClean="0">
                <a:solidFill>
                  <a:srgbClr val="006600"/>
                </a:solidFill>
              </a:rPr>
            </a:br>
            <a:r>
              <a:rPr lang="bg-BG" sz="2800" dirty="0" smtClean="0">
                <a:solidFill>
                  <a:srgbClr val="006600"/>
                </a:solidFill>
              </a:rPr>
              <a:t>Данъчни приходи  </a:t>
            </a:r>
            <a:endParaRPr lang="bg-BG" sz="2800" dirty="0">
              <a:solidFill>
                <a:srgbClr val="006600"/>
              </a:solidFill>
            </a:endParaRPr>
          </a:p>
        </p:txBody>
      </p:sp>
      <p:graphicFrame>
        <p:nvGraphicFramePr>
          <p:cNvPr id="5" name="Контейнер за съдържание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71236703"/>
              </p:ext>
            </p:extLst>
          </p:nvPr>
        </p:nvGraphicFramePr>
        <p:xfrm>
          <a:off x="467544" y="1916832"/>
          <a:ext cx="8229597" cy="43036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9086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72819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810541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37778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показатели</a:t>
                      </a:r>
                      <a:endParaRPr lang="bg-BG" sz="16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уточнен план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отчет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8631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Окончателен 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годишен /патентен/ </a:t>
                      </a: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данък и данък върху таксиметров превоз на пътници</a:t>
                      </a:r>
                      <a:endParaRPr lang="bg-BG" sz="1600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210 367 лв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154 698 лв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5201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bg-BG" sz="160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Данък 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върху недвижимите имоти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1 793 000 лв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1 488 298 лв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1771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bg-BG" sz="160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Данък 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върху превозните средства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3 828 000 лв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3 154 169 лв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4513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Данък придобиване на имущество по дарения и възмезден начин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1 886 000 лв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1 547 471 лв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4234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bg-BG" sz="160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Туристически 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данък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26 900 лв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27 437 лв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8005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bg-BG" sz="160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Други 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данъци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 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лв.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 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лв.</a:t>
                      </a: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41776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bg-BG" sz="1600" b="1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600" b="1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Всичко данъчни приходи</a:t>
                      </a:r>
                      <a:endParaRPr lang="bg-BG" sz="1600" b="1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600" b="1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7 744 267 лв</a:t>
                      </a:r>
                      <a:r>
                        <a:rPr lang="bg-BG" sz="1600" b="1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600" b="1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6 372 076 лв</a:t>
                      </a:r>
                      <a:r>
                        <a:rPr lang="bg-BG" sz="1600" b="1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  <p:sp>
        <p:nvSpPr>
          <p:cNvPr id="4" name="Контейнер за долния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g-BG" b="1" dirty="0" smtClean="0">
                <a:solidFill>
                  <a:schemeClr val="tx2"/>
                </a:solidFill>
              </a:rPr>
              <a:t>ОБЩИНА ВРАЦА</a:t>
            </a:r>
            <a:endParaRPr lang="bg-BG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46646"/>
            <a:ext cx="8229600" cy="1354162"/>
          </a:xfrm>
        </p:spPr>
        <p:txBody>
          <a:bodyPr>
            <a:normAutofit/>
          </a:bodyPr>
          <a:lstStyle/>
          <a:p>
            <a:r>
              <a:rPr lang="bg-BG" sz="2500" dirty="0">
                <a:solidFill>
                  <a:srgbClr val="006600"/>
                </a:solidFill>
              </a:rPr>
              <a:t>Финансови показатели по приходната част на бюджета, в частта местни дейности </a:t>
            </a:r>
            <a:r>
              <a:rPr lang="bg-BG" sz="2500" dirty="0" smtClean="0">
                <a:solidFill>
                  <a:srgbClr val="006600"/>
                </a:solidFill>
              </a:rPr>
              <a:t/>
            </a:r>
            <a:br>
              <a:rPr lang="bg-BG" sz="2500" dirty="0" smtClean="0">
                <a:solidFill>
                  <a:srgbClr val="006600"/>
                </a:solidFill>
              </a:rPr>
            </a:br>
            <a:r>
              <a:rPr lang="bg-BG" sz="2500" dirty="0" smtClean="0">
                <a:solidFill>
                  <a:srgbClr val="006600"/>
                </a:solidFill>
              </a:rPr>
              <a:t>Структура на </a:t>
            </a:r>
            <a:r>
              <a:rPr lang="bg-BG" sz="2500" dirty="0">
                <a:solidFill>
                  <a:srgbClr val="006600"/>
                </a:solidFill>
              </a:rPr>
              <a:t>данъчните </a:t>
            </a:r>
            <a:r>
              <a:rPr lang="bg-BG" sz="2500" dirty="0" smtClean="0">
                <a:solidFill>
                  <a:srgbClr val="006600"/>
                </a:solidFill>
              </a:rPr>
              <a:t>приходи</a:t>
            </a:r>
            <a:endParaRPr lang="bg-BG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g-BG" b="1" dirty="0" smtClean="0">
                <a:solidFill>
                  <a:schemeClr val="tx2"/>
                </a:solidFill>
              </a:rPr>
              <a:t>ОБЩИНА ВРАЦА</a:t>
            </a:r>
            <a:endParaRPr lang="bg-BG" b="1" dirty="0">
              <a:solidFill>
                <a:schemeClr val="tx2"/>
              </a:solidFill>
            </a:endParaRP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69296500"/>
              </p:ext>
            </p:extLst>
          </p:nvPr>
        </p:nvGraphicFramePr>
        <p:xfrm>
          <a:off x="457200" y="1700808"/>
          <a:ext cx="8229600" cy="47525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020213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1570186"/>
          </a:xfrm>
        </p:spPr>
        <p:txBody>
          <a:bodyPr>
            <a:normAutofit/>
          </a:bodyPr>
          <a:lstStyle/>
          <a:p>
            <a:r>
              <a:rPr lang="bg-BG" sz="2800" dirty="0" smtClean="0">
                <a:solidFill>
                  <a:srgbClr val="006600"/>
                </a:solidFill>
              </a:rPr>
              <a:t>Приходна </a:t>
            </a:r>
            <a:r>
              <a:rPr lang="bg-BG" sz="2800" dirty="0">
                <a:solidFill>
                  <a:srgbClr val="006600"/>
                </a:solidFill>
              </a:rPr>
              <a:t>част на </a:t>
            </a:r>
            <a:r>
              <a:rPr lang="bg-BG" sz="2800" dirty="0" smtClean="0">
                <a:solidFill>
                  <a:srgbClr val="006600"/>
                </a:solidFill>
              </a:rPr>
              <a:t>бюджета</a:t>
            </a:r>
            <a:br>
              <a:rPr lang="bg-BG" sz="2800" dirty="0" smtClean="0">
                <a:solidFill>
                  <a:srgbClr val="006600"/>
                </a:solidFill>
              </a:rPr>
            </a:br>
            <a:r>
              <a:rPr lang="bg-BG" sz="2800" dirty="0" smtClean="0">
                <a:solidFill>
                  <a:srgbClr val="006600"/>
                </a:solidFill>
              </a:rPr>
              <a:t>Местни </a:t>
            </a:r>
            <a:r>
              <a:rPr lang="bg-BG" sz="2800" dirty="0">
                <a:solidFill>
                  <a:srgbClr val="006600"/>
                </a:solidFill>
              </a:rPr>
              <a:t>дейности </a:t>
            </a:r>
            <a:r>
              <a:rPr lang="bg-BG" sz="2800" dirty="0" smtClean="0">
                <a:solidFill>
                  <a:srgbClr val="006600"/>
                </a:solidFill>
              </a:rPr>
              <a:t/>
            </a:r>
            <a:br>
              <a:rPr lang="bg-BG" sz="2800" dirty="0" smtClean="0">
                <a:solidFill>
                  <a:srgbClr val="006600"/>
                </a:solidFill>
              </a:rPr>
            </a:br>
            <a:r>
              <a:rPr lang="bg-BG" sz="2800" dirty="0" smtClean="0">
                <a:solidFill>
                  <a:srgbClr val="006600"/>
                </a:solidFill>
              </a:rPr>
              <a:t>Неданъчни приходи</a:t>
            </a:r>
            <a:endParaRPr lang="bg-BG" sz="2800" dirty="0">
              <a:solidFill>
                <a:srgbClr val="006600"/>
              </a:solidFill>
            </a:endParaRPr>
          </a:p>
        </p:txBody>
      </p:sp>
      <p:graphicFrame>
        <p:nvGraphicFramePr>
          <p:cNvPr id="5" name="Контейнер за съдържание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52645504"/>
              </p:ext>
            </p:extLst>
          </p:nvPr>
        </p:nvGraphicFramePr>
        <p:xfrm>
          <a:off x="457200" y="2276871"/>
          <a:ext cx="8229597" cy="360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7889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65618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59451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33515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1600" dirty="0">
                          <a:effectLst/>
                          <a:latin typeface="Times New Roman"/>
                          <a:ea typeface="Times New Roman"/>
                        </a:rPr>
                        <a:t>показатели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1600" dirty="0">
                          <a:effectLst/>
                          <a:latin typeface="Times New Roman"/>
                          <a:ea typeface="Times New Roman"/>
                        </a:rPr>
                        <a:t>уточнен план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1600" dirty="0">
                          <a:effectLst/>
                          <a:latin typeface="Times New Roman"/>
                          <a:ea typeface="Times New Roman"/>
                        </a:rPr>
                        <a:t>отчет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35154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Приходи 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и доходи от собственост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3 468 844 лв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2 990 024 лв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.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35154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Общински 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такси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7 344 956 лв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5 921 300 лв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.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16695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Глоби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, санкции, наказателни лихви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650 044 лв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457 283 лв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.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35154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Други 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приходи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234 003 лв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208 321 лв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.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26207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Внесени 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ДДС и други </a:t>
                      </a: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данъци върху продажбите</a:t>
                      </a:r>
                      <a:endParaRPr lang="bg-BG" sz="1600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-510 666 лв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-322 563 лв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.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426207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Приходи от продажба на нефинансови активи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1 915 000 лв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1 909 510 лв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.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35154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Приходи от концесии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350 000 лв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334 812 лв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.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426207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Помощи</a:t>
                      </a:r>
                      <a:r>
                        <a:rPr lang="bg-BG" sz="1600" baseline="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 и</a:t>
                      </a: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 дарения 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от страната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1 936 766 лв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1 936 766 лв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.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35154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bg-BG" sz="1600" b="1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Всичко неданъчни приходи: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b="1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15 388 947 лв</a:t>
                      </a:r>
                      <a:r>
                        <a:rPr lang="bg-BG" sz="1600" b="1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b="1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13 435 453 лв</a:t>
                      </a:r>
                      <a:r>
                        <a:rPr lang="bg-BG" sz="1600" b="1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.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</a:tbl>
          </a:graphicData>
        </a:graphic>
      </p:graphicFrame>
      <p:sp>
        <p:nvSpPr>
          <p:cNvPr id="4" name="Контейнер за долния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g-BG" b="1" dirty="0" smtClean="0">
                <a:solidFill>
                  <a:schemeClr val="accent1"/>
                </a:solidFill>
              </a:rPr>
              <a:t>ОБЩИНА ВРАЦА</a:t>
            </a:r>
            <a:endParaRPr lang="bg-BG" b="1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332656"/>
            <a:ext cx="8229600" cy="1143000"/>
          </a:xfrm>
        </p:spPr>
        <p:txBody>
          <a:bodyPr>
            <a:noAutofit/>
          </a:bodyPr>
          <a:lstStyle/>
          <a:p>
            <a:r>
              <a:rPr lang="bg-BG" sz="2400" dirty="0">
                <a:solidFill>
                  <a:srgbClr val="006600"/>
                </a:solidFill>
              </a:rPr>
              <a:t>Финансови показатели по приходната част на бюджета, в частта местни дейности </a:t>
            </a:r>
            <a:br>
              <a:rPr lang="bg-BG" sz="2400" dirty="0">
                <a:solidFill>
                  <a:srgbClr val="006600"/>
                </a:solidFill>
              </a:rPr>
            </a:br>
            <a:r>
              <a:rPr lang="bg-BG" sz="2400" dirty="0">
                <a:solidFill>
                  <a:srgbClr val="006600"/>
                </a:solidFill>
              </a:rPr>
              <a:t>Структура на </a:t>
            </a:r>
            <a:r>
              <a:rPr lang="bg-BG" sz="2400" dirty="0" smtClean="0">
                <a:solidFill>
                  <a:srgbClr val="006600"/>
                </a:solidFill>
              </a:rPr>
              <a:t>неданъчните </a:t>
            </a:r>
            <a:r>
              <a:rPr lang="bg-BG" sz="2400" dirty="0">
                <a:solidFill>
                  <a:srgbClr val="006600"/>
                </a:solidFill>
              </a:rPr>
              <a:t>приходи</a:t>
            </a:r>
            <a:endParaRPr lang="bg-BG" sz="2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g-BG" b="1" dirty="0" smtClean="0">
                <a:solidFill>
                  <a:schemeClr val="accent1"/>
                </a:solidFill>
              </a:rPr>
              <a:t>ОБЩИНА ВРАЦА</a:t>
            </a:r>
            <a:endParaRPr lang="bg-BG" b="1" dirty="0">
              <a:solidFill>
                <a:schemeClr val="accent1"/>
              </a:solidFill>
            </a:endParaRP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73438314"/>
              </p:ext>
            </p:extLst>
          </p:nvPr>
        </p:nvGraphicFramePr>
        <p:xfrm>
          <a:off x="457200" y="1600200"/>
          <a:ext cx="8229600" cy="47085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466242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26170"/>
          </a:xfrm>
        </p:spPr>
        <p:txBody>
          <a:bodyPr>
            <a:normAutofit fontScale="90000"/>
          </a:bodyPr>
          <a:lstStyle/>
          <a:p>
            <a:r>
              <a:rPr lang="bg-BG" sz="3100" dirty="0" smtClean="0">
                <a:solidFill>
                  <a:srgbClr val="006600"/>
                </a:solidFill>
              </a:rPr>
              <a:t>Приходна </a:t>
            </a:r>
            <a:r>
              <a:rPr lang="bg-BG" sz="3100" dirty="0">
                <a:solidFill>
                  <a:srgbClr val="006600"/>
                </a:solidFill>
              </a:rPr>
              <a:t>част на </a:t>
            </a:r>
            <a:r>
              <a:rPr lang="bg-BG" sz="3100" dirty="0" smtClean="0">
                <a:solidFill>
                  <a:srgbClr val="006600"/>
                </a:solidFill>
              </a:rPr>
              <a:t>бюджета</a:t>
            </a:r>
            <a:br>
              <a:rPr lang="bg-BG" sz="3100" dirty="0" smtClean="0">
                <a:solidFill>
                  <a:srgbClr val="006600"/>
                </a:solidFill>
              </a:rPr>
            </a:br>
            <a:r>
              <a:rPr lang="bg-BG" sz="3100" dirty="0" smtClean="0">
                <a:solidFill>
                  <a:srgbClr val="006600"/>
                </a:solidFill>
              </a:rPr>
              <a:t>Местни дейности</a:t>
            </a:r>
            <a:br>
              <a:rPr lang="bg-BG" sz="3100" dirty="0" smtClean="0">
                <a:solidFill>
                  <a:srgbClr val="006600"/>
                </a:solidFill>
              </a:rPr>
            </a:br>
            <a:r>
              <a:rPr lang="bg-BG" sz="3100" dirty="0" smtClean="0">
                <a:solidFill>
                  <a:srgbClr val="006600"/>
                </a:solidFill>
              </a:rPr>
              <a:t> </a:t>
            </a:r>
            <a:r>
              <a:rPr lang="bg-BG" sz="3100" dirty="0">
                <a:solidFill>
                  <a:srgbClr val="006600"/>
                </a:solidFill>
              </a:rPr>
              <a:t>Взаимоотношения </a:t>
            </a:r>
            <a:r>
              <a:rPr lang="bg-BG" sz="3100" dirty="0" smtClean="0">
                <a:solidFill>
                  <a:srgbClr val="006600"/>
                </a:solidFill>
              </a:rPr>
              <a:t>с Централния бюджет</a:t>
            </a:r>
            <a:endParaRPr lang="bg-BG" sz="3200" dirty="0">
              <a:solidFill>
                <a:srgbClr val="006600"/>
              </a:solidFill>
            </a:endParaRP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457200" y="2060848"/>
            <a:ext cx="8229600" cy="4225671"/>
          </a:xfrm>
        </p:spPr>
        <p:txBody>
          <a:bodyPr>
            <a:noAutofit/>
          </a:bodyPr>
          <a:lstStyle/>
          <a:p>
            <a:pPr algn="just">
              <a:buFont typeface="Wingdings" pitchFamily="2" charset="2"/>
              <a:buChar char="Ø"/>
            </a:pPr>
            <a:endParaRPr lang="bg-BG" sz="1800" b="1" dirty="0" smtClean="0">
              <a:solidFill>
                <a:srgbClr val="003300"/>
              </a:solidFill>
            </a:endParaRPr>
          </a:p>
          <a:p>
            <a:pPr algn="just">
              <a:buFont typeface="Wingdings" pitchFamily="2" charset="2"/>
              <a:buChar char="Ø"/>
            </a:pPr>
            <a:r>
              <a:rPr lang="bg-BG" sz="2000" b="1" dirty="0" smtClean="0">
                <a:solidFill>
                  <a:srgbClr val="006600"/>
                </a:solidFill>
              </a:rPr>
              <a:t>Уточнен годишен план на </a:t>
            </a:r>
            <a:r>
              <a:rPr lang="bg-BG" sz="2000" b="1" dirty="0">
                <a:solidFill>
                  <a:srgbClr val="006600"/>
                </a:solidFill>
              </a:rPr>
              <a:t>взаимоотношенията с </a:t>
            </a:r>
            <a:r>
              <a:rPr lang="bg-BG" sz="2000" b="1" dirty="0" smtClean="0">
                <a:solidFill>
                  <a:srgbClr val="006600"/>
                </a:solidFill>
              </a:rPr>
              <a:t>ЦБ за местни дейности:  9 217 200 лв.</a:t>
            </a:r>
            <a:endParaRPr lang="bg-BG" sz="2000" b="1" dirty="0">
              <a:solidFill>
                <a:srgbClr val="006600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bg-BG" sz="2000" b="1" dirty="0" smtClean="0">
                <a:solidFill>
                  <a:srgbClr val="006600"/>
                </a:solidFill>
              </a:rPr>
              <a:t>Получени </a:t>
            </a:r>
            <a:r>
              <a:rPr lang="bg-BG" sz="2000" b="1" dirty="0">
                <a:solidFill>
                  <a:srgbClr val="006600"/>
                </a:solidFill>
              </a:rPr>
              <a:t>през </a:t>
            </a:r>
            <a:r>
              <a:rPr lang="bg-BG" sz="2000" b="1" dirty="0" smtClean="0">
                <a:solidFill>
                  <a:srgbClr val="006600"/>
                </a:solidFill>
              </a:rPr>
              <a:t>2020 </a:t>
            </a:r>
            <a:r>
              <a:rPr lang="bg-BG" sz="2000" b="1" dirty="0">
                <a:solidFill>
                  <a:srgbClr val="006600"/>
                </a:solidFill>
              </a:rPr>
              <a:t>г. трансфери от ЦБ за местни дейности</a:t>
            </a:r>
            <a:r>
              <a:rPr lang="bg-BG" sz="2000" b="1" dirty="0" smtClean="0">
                <a:solidFill>
                  <a:srgbClr val="006600"/>
                </a:solidFill>
              </a:rPr>
              <a:t>:</a:t>
            </a:r>
          </a:p>
          <a:p>
            <a:pPr marL="137160" indent="0">
              <a:buNone/>
            </a:pPr>
            <a:r>
              <a:rPr lang="bg-BG" sz="2000" b="1" dirty="0">
                <a:solidFill>
                  <a:srgbClr val="006600"/>
                </a:solidFill>
              </a:rPr>
              <a:t> </a:t>
            </a:r>
            <a:r>
              <a:rPr lang="bg-BG" sz="2000" b="1" dirty="0" smtClean="0">
                <a:solidFill>
                  <a:srgbClr val="006600"/>
                </a:solidFill>
              </a:rPr>
              <a:t>       9 217 186 лв</a:t>
            </a:r>
            <a:r>
              <a:rPr lang="bg-BG" sz="2000" b="1" dirty="0">
                <a:solidFill>
                  <a:srgbClr val="006600"/>
                </a:solidFill>
              </a:rPr>
              <a:t>., </a:t>
            </a:r>
            <a:r>
              <a:rPr lang="bg-BG" sz="2000" dirty="0" smtClean="0">
                <a:solidFill>
                  <a:srgbClr val="006600"/>
                </a:solidFill>
              </a:rPr>
              <a:t>от които:</a:t>
            </a:r>
          </a:p>
          <a:p>
            <a:pPr lvl="1">
              <a:buFont typeface="Arial" pitchFamily="34" charset="0"/>
              <a:buChar char="•"/>
            </a:pPr>
            <a:r>
              <a:rPr lang="bg-BG" sz="2000" dirty="0" smtClean="0">
                <a:solidFill>
                  <a:srgbClr val="006600"/>
                </a:solidFill>
              </a:rPr>
              <a:t> </a:t>
            </a:r>
            <a:r>
              <a:rPr lang="bg-BG" sz="2000" dirty="0">
                <a:solidFill>
                  <a:srgbClr val="006600"/>
                </a:solidFill>
              </a:rPr>
              <a:t>обща изравнителна субсидия : </a:t>
            </a:r>
            <a:r>
              <a:rPr lang="bg-BG" sz="2000" b="1" dirty="0" smtClean="0">
                <a:solidFill>
                  <a:srgbClr val="006600"/>
                </a:solidFill>
              </a:rPr>
              <a:t>3 897 000 лв</a:t>
            </a:r>
            <a:r>
              <a:rPr lang="bg-BG" sz="2000" dirty="0" smtClean="0">
                <a:solidFill>
                  <a:srgbClr val="006600"/>
                </a:solidFill>
              </a:rPr>
              <a:t>.;</a:t>
            </a:r>
          </a:p>
          <a:p>
            <a:pPr lvl="1">
              <a:buFont typeface="Arial" pitchFamily="34" charset="0"/>
              <a:buChar char="•"/>
            </a:pPr>
            <a:r>
              <a:rPr lang="bg-BG" sz="2000" dirty="0" smtClean="0">
                <a:solidFill>
                  <a:srgbClr val="006600"/>
                </a:solidFill>
              </a:rPr>
              <a:t> </a:t>
            </a:r>
            <a:r>
              <a:rPr lang="bg-BG" sz="2000" dirty="0">
                <a:solidFill>
                  <a:srgbClr val="006600"/>
                </a:solidFill>
              </a:rPr>
              <a:t>трансфер за зимно поддържане и снегопочистване на </a:t>
            </a:r>
            <a:r>
              <a:rPr lang="bg-BG" sz="2000" dirty="0" smtClean="0">
                <a:solidFill>
                  <a:srgbClr val="006600"/>
                </a:solidFill>
              </a:rPr>
              <a:t>общински</a:t>
            </a:r>
          </a:p>
          <a:p>
            <a:pPr marL="585216" lvl="1" indent="0">
              <a:buNone/>
            </a:pPr>
            <a:r>
              <a:rPr lang="bg-BG" sz="2000" dirty="0">
                <a:solidFill>
                  <a:srgbClr val="006600"/>
                </a:solidFill>
              </a:rPr>
              <a:t> </a:t>
            </a:r>
            <a:r>
              <a:rPr lang="bg-BG" sz="2000" dirty="0" smtClean="0">
                <a:solidFill>
                  <a:srgbClr val="006600"/>
                </a:solidFill>
              </a:rPr>
              <a:t>     пътища</a:t>
            </a:r>
            <a:r>
              <a:rPr lang="bg-BG" sz="2000" dirty="0">
                <a:solidFill>
                  <a:srgbClr val="006600"/>
                </a:solidFill>
              </a:rPr>
              <a:t>: </a:t>
            </a:r>
            <a:r>
              <a:rPr lang="bg-BG" sz="2000" b="1" dirty="0" smtClean="0">
                <a:solidFill>
                  <a:srgbClr val="006600"/>
                </a:solidFill>
              </a:rPr>
              <a:t>211 600 лв.</a:t>
            </a:r>
            <a:r>
              <a:rPr lang="bg-BG" sz="2000" dirty="0" smtClean="0">
                <a:solidFill>
                  <a:srgbClr val="006600"/>
                </a:solidFill>
              </a:rPr>
              <a:t>;</a:t>
            </a:r>
          </a:p>
          <a:p>
            <a:pPr lvl="1">
              <a:buFont typeface="Arial" pitchFamily="34" charset="0"/>
              <a:buChar char="•"/>
            </a:pPr>
            <a:r>
              <a:rPr lang="bg-BG" sz="2000" dirty="0" smtClean="0">
                <a:solidFill>
                  <a:srgbClr val="006600"/>
                </a:solidFill>
              </a:rPr>
              <a:t> </a:t>
            </a:r>
            <a:r>
              <a:rPr lang="bg-BG" sz="2000" dirty="0">
                <a:solidFill>
                  <a:srgbClr val="006600"/>
                </a:solidFill>
              </a:rPr>
              <a:t>целеви субсидии за капиталови разходи: </a:t>
            </a:r>
            <a:r>
              <a:rPr lang="bg-BG" sz="2000" b="1" dirty="0" smtClean="0">
                <a:solidFill>
                  <a:srgbClr val="006600"/>
                </a:solidFill>
              </a:rPr>
              <a:t>1 204 000 лв</a:t>
            </a:r>
            <a:r>
              <a:rPr lang="bg-BG" sz="2000" dirty="0" smtClean="0">
                <a:solidFill>
                  <a:srgbClr val="006600"/>
                </a:solidFill>
              </a:rPr>
              <a:t>.;</a:t>
            </a:r>
          </a:p>
          <a:p>
            <a:pPr lvl="1">
              <a:buFont typeface="Arial" pitchFamily="34" charset="0"/>
              <a:buChar char="•"/>
            </a:pPr>
            <a:r>
              <a:rPr lang="bg-BG" sz="2000" dirty="0" smtClean="0">
                <a:solidFill>
                  <a:srgbClr val="006600"/>
                </a:solidFill>
              </a:rPr>
              <a:t> целеви трансфери: </a:t>
            </a:r>
            <a:r>
              <a:rPr lang="bg-BG" sz="2000" b="1" dirty="0" smtClean="0">
                <a:solidFill>
                  <a:srgbClr val="006600"/>
                </a:solidFill>
              </a:rPr>
              <a:t>3 904 600 лв.</a:t>
            </a:r>
          </a:p>
          <a:p>
            <a:pPr lvl="1">
              <a:buFont typeface="Arial" pitchFamily="34" charset="0"/>
              <a:buChar char="•"/>
            </a:pPr>
            <a:r>
              <a:rPr lang="bg-BG" sz="2000" dirty="0" smtClean="0">
                <a:solidFill>
                  <a:srgbClr val="006600"/>
                </a:solidFill>
              </a:rPr>
              <a:t> възстановени трансфери: </a:t>
            </a:r>
            <a:r>
              <a:rPr lang="bg-BG" sz="2000" b="1" dirty="0" smtClean="0">
                <a:solidFill>
                  <a:srgbClr val="006600"/>
                </a:solidFill>
              </a:rPr>
              <a:t>-14 лв.</a:t>
            </a:r>
          </a:p>
          <a:p>
            <a:pPr marL="585216" lvl="1" indent="0">
              <a:buNone/>
            </a:pPr>
            <a:endParaRPr lang="bg-BG" sz="2000" b="1" dirty="0">
              <a:solidFill>
                <a:schemeClr val="bg2">
                  <a:lumMod val="10000"/>
                </a:schemeClr>
              </a:solidFill>
            </a:endParaRPr>
          </a:p>
          <a:p>
            <a:pPr marL="137160" indent="0">
              <a:buNone/>
            </a:pPr>
            <a:endParaRPr lang="bg-BG" sz="1800" b="1" dirty="0" smtClean="0">
              <a:solidFill>
                <a:srgbClr val="003300"/>
              </a:solidFill>
            </a:endParaRPr>
          </a:p>
        </p:txBody>
      </p:sp>
      <p:sp>
        <p:nvSpPr>
          <p:cNvPr id="4" name="Контейнер за долния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g-BG" b="1" dirty="0" smtClean="0">
                <a:solidFill>
                  <a:schemeClr val="tx2"/>
                </a:solidFill>
              </a:rPr>
              <a:t>ОБЩИНА ВРАЦА</a:t>
            </a:r>
            <a:endParaRPr lang="bg-BG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8320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296144"/>
          </a:xfrm>
        </p:spPr>
        <p:txBody>
          <a:bodyPr>
            <a:noAutofit/>
          </a:bodyPr>
          <a:lstStyle/>
          <a:p>
            <a:r>
              <a:rPr lang="bg-BG" sz="2800" dirty="0" smtClean="0">
                <a:solidFill>
                  <a:srgbClr val="006600"/>
                </a:solidFill>
              </a:rPr>
              <a:t>Приходна </a:t>
            </a:r>
            <a:r>
              <a:rPr lang="bg-BG" sz="2800" dirty="0">
                <a:solidFill>
                  <a:srgbClr val="006600"/>
                </a:solidFill>
              </a:rPr>
              <a:t>част на </a:t>
            </a:r>
            <a:r>
              <a:rPr lang="bg-BG" sz="2800" dirty="0" smtClean="0">
                <a:solidFill>
                  <a:srgbClr val="006600"/>
                </a:solidFill>
              </a:rPr>
              <a:t>бюджета</a:t>
            </a:r>
            <a:br>
              <a:rPr lang="bg-BG" sz="2800" dirty="0" smtClean="0">
                <a:solidFill>
                  <a:srgbClr val="006600"/>
                </a:solidFill>
              </a:rPr>
            </a:br>
            <a:r>
              <a:rPr lang="bg-BG" sz="2800" dirty="0" smtClean="0">
                <a:solidFill>
                  <a:srgbClr val="006600"/>
                </a:solidFill>
              </a:rPr>
              <a:t> Местни </a:t>
            </a:r>
            <a:r>
              <a:rPr lang="bg-BG" sz="2800" dirty="0">
                <a:solidFill>
                  <a:srgbClr val="006600"/>
                </a:solidFill>
              </a:rPr>
              <a:t>дейности </a:t>
            </a:r>
            <a:r>
              <a:rPr lang="bg-BG" sz="2800" dirty="0" smtClean="0">
                <a:solidFill>
                  <a:srgbClr val="006600"/>
                </a:solidFill>
              </a:rPr>
              <a:t/>
            </a:r>
            <a:br>
              <a:rPr lang="bg-BG" sz="2800" dirty="0" smtClean="0">
                <a:solidFill>
                  <a:srgbClr val="006600"/>
                </a:solidFill>
              </a:rPr>
            </a:br>
            <a:r>
              <a:rPr lang="bg-BG" sz="2800" dirty="0" smtClean="0">
                <a:solidFill>
                  <a:srgbClr val="006600"/>
                </a:solidFill>
              </a:rPr>
              <a:t>Бюджетни взаимоотношения</a:t>
            </a:r>
            <a:endParaRPr lang="bg-BG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Font typeface="Wingdings" pitchFamily="2" charset="2"/>
              <a:buChar char="Ø"/>
            </a:pPr>
            <a:r>
              <a:rPr lang="bg-BG" sz="2000" dirty="0" smtClean="0">
                <a:solidFill>
                  <a:srgbClr val="006600"/>
                </a:solidFill>
              </a:rPr>
              <a:t>Трансфери между бюджети – получени трансфери по уточнен план </a:t>
            </a:r>
          </a:p>
          <a:p>
            <a:pPr marL="137160" indent="0">
              <a:buNone/>
            </a:pPr>
            <a:r>
              <a:rPr lang="bg-BG" sz="2000" b="1" dirty="0" smtClean="0">
                <a:solidFill>
                  <a:srgbClr val="006600"/>
                </a:solidFill>
              </a:rPr>
              <a:t>       1 255 294 лв. </a:t>
            </a:r>
            <a:r>
              <a:rPr lang="bg-BG" sz="2000" dirty="0" smtClean="0">
                <a:solidFill>
                  <a:srgbClr val="006600"/>
                </a:solidFill>
              </a:rPr>
              <a:t>и по отчет </a:t>
            </a:r>
            <a:r>
              <a:rPr lang="bg-BG" sz="2000" b="1" dirty="0" smtClean="0">
                <a:solidFill>
                  <a:srgbClr val="006600"/>
                </a:solidFill>
              </a:rPr>
              <a:t>1 251 878 лв.</a:t>
            </a:r>
          </a:p>
          <a:p>
            <a:pPr marL="137160" indent="0">
              <a:buNone/>
            </a:pPr>
            <a:endParaRPr lang="bg-BG" sz="2000" b="1" dirty="0" smtClean="0">
              <a:solidFill>
                <a:srgbClr val="006600"/>
              </a:solidFill>
            </a:endParaRPr>
          </a:p>
          <a:p>
            <a:pPr marL="137160" indent="0">
              <a:buFont typeface="Wingdings" pitchFamily="2" charset="2"/>
              <a:buChar char="Ø"/>
            </a:pPr>
            <a:r>
              <a:rPr lang="bg-BG" sz="2000" b="1" dirty="0" smtClean="0">
                <a:solidFill>
                  <a:srgbClr val="006600"/>
                </a:solidFill>
              </a:rPr>
              <a:t>    </a:t>
            </a:r>
            <a:r>
              <a:rPr lang="bg-BG" sz="2000" dirty="0" smtClean="0">
                <a:solidFill>
                  <a:srgbClr val="006600"/>
                </a:solidFill>
              </a:rPr>
              <a:t>Трансфери между бюджети – предоставени трансфери по план      </a:t>
            </a:r>
          </a:p>
          <a:p>
            <a:pPr marL="137160" indent="0">
              <a:buNone/>
            </a:pPr>
            <a:r>
              <a:rPr lang="bg-BG" sz="2000" dirty="0">
                <a:solidFill>
                  <a:srgbClr val="006600"/>
                </a:solidFill>
              </a:rPr>
              <a:t> </a:t>
            </a:r>
            <a:r>
              <a:rPr lang="bg-BG" sz="2000" dirty="0" smtClean="0">
                <a:solidFill>
                  <a:srgbClr val="006600"/>
                </a:solidFill>
              </a:rPr>
              <a:t>     </a:t>
            </a:r>
            <a:r>
              <a:rPr lang="bg-BG" sz="2000" b="1" dirty="0" smtClean="0">
                <a:solidFill>
                  <a:srgbClr val="006600"/>
                </a:solidFill>
              </a:rPr>
              <a:t>-473 022 лв.</a:t>
            </a:r>
            <a:r>
              <a:rPr lang="bg-BG" sz="2000" dirty="0" smtClean="0">
                <a:solidFill>
                  <a:srgbClr val="006600"/>
                </a:solidFill>
              </a:rPr>
              <a:t> и по отчет </a:t>
            </a:r>
            <a:r>
              <a:rPr lang="bg-BG" sz="2000" b="1" dirty="0" smtClean="0">
                <a:solidFill>
                  <a:srgbClr val="006600"/>
                </a:solidFill>
              </a:rPr>
              <a:t>-207 053 лв.</a:t>
            </a:r>
          </a:p>
          <a:p>
            <a:pPr marL="137160" indent="0">
              <a:buNone/>
            </a:pPr>
            <a:endParaRPr lang="bg-BG" sz="2000" b="1" dirty="0" smtClean="0">
              <a:solidFill>
                <a:srgbClr val="006600"/>
              </a:solidFill>
            </a:endParaRPr>
          </a:p>
          <a:p>
            <a:pPr marL="137160" indent="0">
              <a:buFont typeface="Wingdings" pitchFamily="2" charset="2"/>
              <a:buChar char="Ø"/>
            </a:pPr>
            <a:r>
              <a:rPr lang="bg-BG" sz="2000" b="1" dirty="0" smtClean="0">
                <a:solidFill>
                  <a:srgbClr val="006600"/>
                </a:solidFill>
              </a:rPr>
              <a:t>    </a:t>
            </a:r>
            <a:r>
              <a:rPr lang="bg-BG" sz="2000" dirty="0" smtClean="0">
                <a:solidFill>
                  <a:srgbClr val="006600"/>
                </a:solidFill>
              </a:rPr>
              <a:t>Трансфери между бюджети и сметки за средства от ЕС –  предоставени   </a:t>
            </a:r>
          </a:p>
          <a:p>
            <a:pPr marL="137160" indent="0">
              <a:buNone/>
            </a:pPr>
            <a:r>
              <a:rPr lang="bg-BG" sz="2000" dirty="0" smtClean="0">
                <a:solidFill>
                  <a:srgbClr val="006600"/>
                </a:solidFill>
              </a:rPr>
              <a:t>      трансфери по план </a:t>
            </a:r>
            <a:r>
              <a:rPr lang="bg-BG" sz="2000" b="1" dirty="0" smtClean="0">
                <a:solidFill>
                  <a:srgbClr val="006600"/>
                </a:solidFill>
              </a:rPr>
              <a:t>-12 548 475 лв. </a:t>
            </a:r>
            <a:r>
              <a:rPr lang="bg-BG" sz="2000" dirty="0" smtClean="0">
                <a:solidFill>
                  <a:srgbClr val="006600"/>
                </a:solidFill>
              </a:rPr>
              <a:t>и по отчет</a:t>
            </a:r>
            <a:r>
              <a:rPr lang="bg-BG" sz="2000" b="1" dirty="0" smtClean="0">
                <a:solidFill>
                  <a:srgbClr val="006600"/>
                </a:solidFill>
              </a:rPr>
              <a:t>  -11 724 191 лв.</a:t>
            </a:r>
          </a:p>
          <a:p>
            <a:pPr marL="137160" indent="0">
              <a:buNone/>
            </a:pPr>
            <a:endParaRPr lang="bg-BG" sz="2000" b="1" dirty="0" smtClean="0">
              <a:solidFill>
                <a:srgbClr val="006600"/>
              </a:solidFill>
            </a:endParaRPr>
          </a:p>
          <a:p>
            <a:pPr marL="137160" indent="0">
              <a:buFont typeface="Wingdings" pitchFamily="2" charset="2"/>
              <a:buChar char="Ø"/>
            </a:pPr>
            <a:r>
              <a:rPr lang="bg-BG" sz="2000" b="1" dirty="0" smtClean="0">
                <a:solidFill>
                  <a:srgbClr val="006600"/>
                </a:solidFill>
              </a:rPr>
              <a:t>    </a:t>
            </a:r>
            <a:r>
              <a:rPr lang="bg-BG" sz="2000" dirty="0" smtClean="0">
                <a:solidFill>
                  <a:srgbClr val="006600"/>
                </a:solidFill>
              </a:rPr>
              <a:t>Трансфери от/за държавни предприятия, включени в консолидираната </a:t>
            </a:r>
          </a:p>
          <a:p>
            <a:pPr marL="137160" indent="0">
              <a:buNone/>
            </a:pPr>
            <a:r>
              <a:rPr lang="bg-BG" sz="2000" dirty="0" smtClean="0">
                <a:solidFill>
                  <a:srgbClr val="006600"/>
                </a:solidFill>
              </a:rPr>
              <a:t>      фискална програма - ПУДООС – получени трансфери по план и по отчет </a:t>
            </a:r>
          </a:p>
          <a:p>
            <a:pPr marL="137160" indent="0">
              <a:buNone/>
            </a:pPr>
            <a:r>
              <a:rPr lang="bg-BG" sz="2000" dirty="0">
                <a:solidFill>
                  <a:srgbClr val="006600"/>
                </a:solidFill>
              </a:rPr>
              <a:t> </a:t>
            </a:r>
            <a:r>
              <a:rPr lang="bg-BG" sz="2000" dirty="0" smtClean="0">
                <a:solidFill>
                  <a:srgbClr val="006600"/>
                </a:solidFill>
              </a:rPr>
              <a:t>    </a:t>
            </a:r>
            <a:r>
              <a:rPr lang="bg-BG" sz="2000" b="1" dirty="0" smtClean="0">
                <a:solidFill>
                  <a:srgbClr val="006600"/>
                </a:solidFill>
              </a:rPr>
              <a:t> </a:t>
            </a:r>
            <a:r>
              <a:rPr lang="bg-BG" sz="2000" dirty="0" smtClean="0">
                <a:solidFill>
                  <a:srgbClr val="006600"/>
                </a:solidFill>
              </a:rPr>
              <a:t>в размер на </a:t>
            </a:r>
            <a:r>
              <a:rPr lang="bg-BG" sz="2000" b="1" dirty="0" smtClean="0">
                <a:solidFill>
                  <a:srgbClr val="006600"/>
                </a:solidFill>
              </a:rPr>
              <a:t>24 864 лв. </a:t>
            </a:r>
          </a:p>
          <a:p>
            <a:pPr marL="137160" indent="0">
              <a:buNone/>
            </a:pPr>
            <a:r>
              <a:rPr lang="bg-BG" sz="2000" b="1" dirty="0" smtClean="0">
                <a:solidFill>
                  <a:srgbClr val="006600"/>
                </a:solidFill>
              </a:rPr>
              <a:t>      </a:t>
            </a:r>
          </a:p>
          <a:p>
            <a:pPr>
              <a:buFont typeface="Wingdings" pitchFamily="2" charset="2"/>
              <a:buChar char="Ø"/>
            </a:pPr>
            <a:r>
              <a:rPr lang="bg-BG" sz="2000" dirty="0" smtClean="0">
                <a:solidFill>
                  <a:srgbClr val="006600"/>
                </a:solidFill>
              </a:rPr>
              <a:t>Временни безлихвени заеми между бюджети и сметки за средства от ЕС по план</a:t>
            </a:r>
            <a:r>
              <a:rPr lang="bg-BG" sz="2000" b="1" dirty="0" smtClean="0">
                <a:solidFill>
                  <a:srgbClr val="006600"/>
                </a:solidFill>
              </a:rPr>
              <a:t> -12 308 497 лв. </a:t>
            </a:r>
            <a:r>
              <a:rPr lang="bg-BG" sz="2000" dirty="0" smtClean="0">
                <a:solidFill>
                  <a:srgbClr val="006600"/>
                </a:solidFill>
              </a:rPr>
              <a:t>и по отчет</a:t>
            </a:r>
            <a:r>
              <a:rPr lang="bg-BG" sz="2000" b="1" dirty="0" smtClean="0">
                <a:solidFill>
                  <a:srgbClr val="006600"/>
                </a:solidFill>
              </a:rPr>
              <a:t> -5 257 896 лв.</a:t>
            </a:r>
          </a:p>
          <a:p>
            <a:pPr marL="137160" lvl="0" indent="0">
              <a:buClr>
                <a:prstClr val="black">
                  <a:shade val="95000"/>
                </a:prstClr>
              </a:buClr>
              <a:buNone/>
            </a:pPr>
            <a:endParaRPr lang="bg-BG" sz="2000" dirty="0">
              <a:solidFill>
                <a:srgbClr val="006600"/>
              </a:solidFill>
            </a:endParaRPr>
          </a:p>
          <a:p>
            <a:endParaRPr lang="bg-BG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g-BG" b="1" dirty="0" smtClean="0">
                <a:solidFill>
                  <a:schemeClr val="accent1"/>
                </a:solidFill>
              </a:rPr>
              <a:t>ОБЩИНА ВРАЦА</a:t>
            </a:r>
            <a:endParaRPr lang="bg-BG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283797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296144"/>
          </a:xfrm>
        </p:spPr>
        <p:txBody>
          <a:bodyPr>
            <a:noAutofit/>
          </a:bodyPr>
          <a:lstStyle/>
          <a:p>
            <a:r>
              <a:rPr lang="bg-BG" sz="2800" dirty="0" smtClean="0">
                <a:solidFill>
                  <a:srgbClr val="006600"/>
                </a:solidFill>
              </a:rPr>
              <a:t>Приходна </a:t>
            </a:r>
            <a:r>
              <a:rPr lang="bg-BG" sz="2800" dirty="0">
                <a:solidFill>
                  <a:srgbClr val="006600"/>
                </a:solidFill>
              </a:rPr>
              <a:t>част на </a:t>
            </a:r>
            <a:r>
              <a:rPr lang="bg-BG" sz="2800" dirty="0" smtClean="0">
                <a:solidFill>
                  <a:srgbClr val="006600"/>
                </a:solidFill>
              </a:rPr>
              <a:t>бюджета </a:t>
            </a:r>
            <a:br>
              <a:rPr lang="bg-BG" sz="2800" dirty="0" smtClean="0">
                <a:solidFill>
                  <a:srgbClr val="006600"/>
                </a:solidFill>
              </a:rPr>
            </a:br>
            <a:r>
              <a:rPr lang="bg-BG" sz="2800" dirty="0" smtClean="0">
                <a:solidFill>
                  <a:srgbClr val="006600"/>
                </a:solidFill>
              </a:rPr>
              <a:t>Местни </a:t>
            </a:r>
            <a:r>
              <a:rPr lang="bg-BG" sz="2800" dirty="0">
                <a:solidFill>
                  <a:srgbClr val="006600"/>
                </a:solidFill>
              </a:rPr>
              <a:t>дейности</a:t>
            </a:r>
            <a:br>
              <a:rPr lang="bg-BG" sz="2800" dirty="0">
                <a:solidFill>
                  <a:srgbClr val="006600"/>
                </a:solidFill>
              </a:rPr>
            </a:br>
            <a:r>
              <a:rPr lang="bg-BG" sz="2800" dirty="0" smtClean="0">
                <a:solidFill>
                  <a:srgbClr val="006600"/>
                </a:solidFill>
              </a:rPr>
              <a:t>Финансиране на бюджетното салдо</a:t>
            </a:r>
            <a:endParaRPr lang="bg-BG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472518" cy="4709160"/>
          </a:xfrm>
        </p:spPr>
        <p:txBody>
          <a:bodyPr>
            <a:normAutofit fontScale="92500" lnSpcReduction="20000"/>
          </a:bodyPr>
          <a:lstStyle/>
          <a:p>
            <a:pPr marL="137160" lvl="0" indent="0">
              <a:buClr>
                <a:prstClr val="black">
                  <a:shade val="95000"/>
                </a:prstClr>
              </a:buClr>
              <a:buNone/>
            </a:pPr>
            <a:endParaRPr lang="bg-BG" sz="1500" dirty="0">
              <a:solidFill>
                <a:srgbClr val="F0FEF8">
                  <a:lumMod val="10000"/>
                </a:srgbClr>
              </a:solidFill>
            </a:endParaRPr>
          </a:p>
          <a:p>
            <a:pPr lvl="0">
              <a:buClr>
                <a:prstClr val="black">
                  <a:shade val="95000"/>
                </a:prstClr>
              </a:buClr>
              <a:buFont typeface="Wingdings" pitchFamily="2" charset="2"/>
              <a:buChar char="Ø"/>
            </a:pPr>
            <a:r>
              <a:rPr lang="bg-BG" sz="2000" dirty="0" smtClean="0">
                <a:solidFill>
                  <a:srgbClr val="006600"/>
                </a:solidFill>
              </a:rPr>
              <a:t>Предоставена възмездна финансова помощ (нето) по отчет: </a:t>
            </a:r>
            <a:r>
              <a:rPr lang="bg-BG" sz="2000" b="1" dirty="0" smtClean="0">
                <a:solidFill>
                  <a:srgbClr val="006600"/>
                </a:solidFill>
              </a:rPr>
              <a:t>428 083 лв.</a:t>
            </a:r>
          </a:p>
          <a:p>
            <a:pPr lvl="0">
              <a:buClr>
                <a:prstClr val="black">
                  <a:shade val="95000"/>
                </a:prstClr>
              </a:buClr>
              <a:buFont typeface="Wingdings" pitchFamily="2" charset="2"/>
              <a:buChar char="Ø"/>
            </a:pPr>
            <a:endParaRPr lang="bg-BG" sz="2000" dirty="0">
              <a:solidFill>
                <a:srgbClr val="006600"/>
              </a:solidFill>
            </a:endParaRPr>
          </a:p>
          <a:p>
            <a:pPr lvl="0">
              <a:buClr>
                <a:prstClr val="black">
                  <a:shade val="95000"/>
                </a:prstClr>
              </a:buClr>
              <a:buFont typeface="Wingdings" pitchFamily="2" charset="2"/>
              <a:buChar char="Ø"/>
            </a:pPr>
            <a:r>
              <a:rPr lang="bg-BG" sz="2000" dirty="0" smtClean="0">
                <a:solidFill>
                  <a:srgbClr val="006600"/>
                </a:solidFill>
              </a:rPr>
              <a:t>Заеми от банки и други лица в страната по уточнен план са</a:t>
            </a:r>
            <a:r>
              <a:rPr lang="bg-BG" sz="2000" b="1" dirty="0" smtClean="0">
                <a:solidFill>
                  <a:srgbClr val="006600"/>
                </a:solidFill>
              </a:rPr>
              <a:t> 15 545 619 лв. </a:t>
            </a:r>
            <a:r>
              <a:rPr lang="bg-BG" sz="2000" dirty="0" smtClean="0">
                <a:solidFill>
                  <a:srgbClr val="006600"/>
                </a:solidFill>
              </a:rPr>
              <a:t>По отчет са </a:t>
            </a:r>
            <a:r>
              <a:rPr lang="bg-BG" sz="2000" b="1" dirty="0" smtClean="0">
                <a:solidFill>
                  <a:srgbClr val="006600"/>
                </a:solidFill>
              </a:rPr>
              <a:t>7 957 892 лв. </a:t>
            </a:r>
            <a:r>
              <a:rPr lang="bg-BG" sz="2000" dirty="0" smtClean="0">
                <a:solidFill>
                  <a:srgbClr val="006600"/>
                </a:solidFill>
              </a:rPr>
              <a:t>и включват получени заеми в размер на</a:t>
            </a:r>
            <a:r>
              <a:rPr lang="bg-BG" sz="2000" b="1" dirty="0" smtClean="0">
                <a:solidFill>
                  <a:srgbClr val="006600"/>
                </a:solidFill>
              </a:rPr>
              <a:t> </a:t>
            </a:r>
            <a:endParaRPr lang="en-US" sz="2000" b="1" dirty="0" smtClean="0">
              <a:solidFill>
                <a:srgbClr val="006600"/>
              </a:solidFill>
            </a:endParaRPr>
          </a:p>
          <a:p>
            <a:pPr lvl="0">
              <a:buClr>
                <a:prstClr val="black">
                  <a:shade val="95000"/>
                </a:prstClr>
              </a:buClr>
              <a:buNone/>
            </a:pPr>
            <a:r>
              <a:rPr lang="en-US" sz="2000" b="1" dirty="0" smtClean="0">
                <a:solidFill>
                  <a:srgbClr val="006600"/>
                </a:solidFill>
              </a:rPr>
              <a:t>       </a:t>
            </a:r>
            <a:r>
              <a:rPr lang="bg-BG" sz="2000" b="1" dirty="0" smtClean="0">
                <a:solidFill>
                  <a:srgbClr val="006600"/>
                </a:solidFill>
              </a:rPr>
              <a:t>10 195 135 лв. </a:t>
            </a:r>
            <a:r>
              <a:rPr lang="bg-BG" sz="2000" dirty="0" smtClean="0">
                <a:solidFill>
                  <a:srgbClr val="006600"/>
                </a:solidFill>
              </a:rPr>
              <a:t>и погашения по заеми в размер на</a:t>
            </a:r>
            <a:r>
              <a:rPr lang="bg-BG" sz="2000" b="1" dirty="0" smtClean="0">
                <a:solidFill>
                  <a:srgbClr val="006600"/>
                </a:solidFill>
              </a:rPr>
              <a:t>  2 237 243 лв.</a:t>
            </a:r>
          </a:p>
          <a:p>
            <a:pPr lvl="0">
              <a:buClr>
                <a:prstClr val="black">
                  <a:shade val="95000"/>
                </a:prstClr>
              </a:buClr>
              <a:buNone/>
            </a:pPr>
            <a:endParaRPr lang="bg-BG" sz="2000" b="1" dirty="0" smtClean="0">
              <a:solidFill>
                <a:srgbClr val="006600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bg-BG" sz="2000" dirty="0" smtClean="0">
                <a:solidFill>
                  <a:srgbClr val="006600"/>
                </a:solidFill>
              </a:rPr>
              <a:t>Събрани средства и извършени плащания за сметка на други бюджети, сметки и фондове /нето/ по отчет са</a:t>
            </a:r>
            <a:r>
              <a:rPr lang="bg-BG" sz="2000" b="1" dirty="0" smtClean="0">
                <a:solidFill>
                  <a:srgbClr val="006600"/>
                </a:solidFill>
              </a:rPr>
              <a:t> -243 559 лв.</a:t>
            </a:r>
          </a:p>
          <a:p>
            <a:pPr>
              <a:buNone/>
            </a:pPr>
            <a:endParaRPr lang="bg-BG" sz="2000" b="1" dirty="0" smtClean="0">
              <a:solidFill>
                <a:srgbClr val="006600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bg-BG" sz="2000" dirty="0" smtClean="0">
                <a:solidFill>
                  <a:srgbClr val="006600"/>
                </a:solidFill>
              </a:rPr>
              <a:t>Друго финансиране /нето/ - по уточнен план</a:t>
            </a:r>
            <a:r>
              <a:rPr lang="bg-BG" sz="2000" b="1" dirty="0" smtClean="0">
                <a:solidFill>
                  <a:srgbClr val="006600"/>
                </a:solidFill>
              </a:rPr>
              <a:t> 714 834 лв. </a:t>
            </a:r>
            <a:r>
              <a:rPr lang="bg-BG" sz="2000" dirty="0" smtClean="0">
                <a:solidFill>
                  <a:srgbClr val="006600"/>
                </a:solidFill>
              </a:rPr>
              <a:t>и по отчет</a:t>
            </a:r>
          </a:p>
          <a:p>
            <a:pPr>
              <a:buNone/>
            </a:pPr>
            <a:r>
              <a:rPr lang="bg-BG" sz="2000" b="1" dirty="0" smtClean="0">
                <a:solidFill>
                  <a:srgbClr val="006600"/>
                </a:solidFill>
              </a:rPr>
              <a:t>       -282 507 лв. </a:t>
            </a:r>
          </a:p>
          <a:p>
            <a:pPr>
              <a:buNone/>
            </a:pPr>
            <a:endParaRPr lang="bg-BG" sz="2000" b="1" dirty="0" smtClean="0">
              <a:solidFill>
                <a:srgbClr val="006600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bg-BG" sz="2000" dirty="0" smtClean="0">
                <a:solidFill>
                  <a:srgbClr val="006600"/>
                </a:solidFill>
              </a:rPr>
              <a:t>Наличността на паричните средства в частта местни дейности е</a:t>
            </a:r>
          </a:p>
          <a:p>
            <a:pPr>
              <a:buNone/>
            </a:pPr>
            <a:r>
              <a:rPr lang="bg-BG" sz="2000" b="1" dirty="0" smtClean="0">
                <a:solidFill>
                  <a:srgbClr val="006600"/>
                </a:solidFill>
              </a:rPr>
              <a:t>       9 117 755 лв. </a:t>
            </a:r>
            <a:r>
              <a:rPr lang="bg-BG" sz="2000" dirty="0" smtClean="0">
                <a:solidFill>
                  <a:srgbClr val="006600"/>
                </a:solidFill>
              </a:rPr>
              <a:t>в началото на 2020 г. и преходен остатък в края на 2020 г. в размер на</a:t>
            </a:r>
            <a:r>
              <a:rPr lang="bg-BG" sz="2000" b="1" dirty="0" smtClean="0">
                <a:solidFill>
                  <a:srgbClr val="006600"/>
                </a:solidFill>
              </a:rPr>
              <a:t>  12 050 325 лв.</a:t>
            </a:r>
            <a:r>
              <a:rPr lang="bg-BG" sz="2000" dirty="0" smtClean="0">
                <a:solidFill>
                  <a:srgbClr val="006600"/>
                </a:solidFill>
              </a:rPr>
              <a:t>, отразен със знак /-/ в отчета за касово изпълнение на бюджета.</a:t>
            </a:r>
          </a:p>
          <a:p>
            <a:pPr lvl="0">
              <a:buClr>
                <a:prstClr val="black">
                  <a:shade val="95000"/>
                </a:prstClr>
              </a:buClr>
              <a:buNone/>
            </a:pPr>
            <a:endParaRPr lang="bg-BG" sz="2000" dirty="0">
              <a:solidFill>
                <a:srgbClr val="F0FEF8">
                  <a:lumMod val="10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g-BG" b="1" dirty="0" smtClean="0">
                <a:solidFill>
                  <a:schemeClr val="accent1"/>
                </a:solidFill>
              </a:rPr>
              <a:t>ОБЩИНА ВРАЦА</a:t>
            </a:r>
            <a:endParaRPr lang="bg-BG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3752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85728"/>
            <a:ext cx="8229600" cy="1559096"/>
          </a:xfrm>
        </p:spPr>
        <p:txBody>
          <a:bodyPr>
            <a:noAutofit/>
          </a:bodyPr>
          <a:lstStyle/>
          <a:p>
            <a:r>
              <a:rPr lang="bg-BG" sz="2800" dirty="0" smtClean="0">
                <a:solidFill>
                  <a:srgbClr val="006600"/>
                </a:solidFill>
              </a:rPr>
              <a:t>Разходна </a:t>
            </a:r>
            <a:r>
              <a:rPr lang="bg-BG" sz="2800" dirty="0">
                <a:solidFill>
                  <a:srgbClr val="006600"/>
                </a:solidFill>
              </a:rPr>
              <a:t>част на </a:t>
            </a:r>
            <a:r>
              <a:rPr lang="bg-BG" sz="2800" dirty="0" smtClean="0">
                <a:solidFill>
                  <a:srgbClr val="006600"/>
                </a:solidFill>
              </a:rPr>
              <a:t>бюджета</a:t>
            </a:r>
            <a:br>
              <a:rPr lang="bg-BG" sz="2800" dirty="0" smtClean="0">
                <a:solidFill>
                  <a:srgbClr val="006600"/>
                </a:solidFill>
              </a:rPr>
            </a:br>
            <a:r>
              <a:rPr lang="bg-BG" sz="2800" dirty="0" smtClean="0">
                <a:solidFill>
                  <a:srgbClr val="006600"/>
                </a:solidFill>
              </a:rPr>
              <a:t>Изпълнение на разходите по  делегирани отговорности</a:t>
            </a:r>
            <a:endParaRPr lang="bg-BG" sz="2800" dirty="0">
              <a:solidFill>
                <a:srgbClr val="006600"/>
              </a:solidFill>
            </a:endParaRPr>
          </a:p>
        </p:txBody>
      </p:sp>
      <p:graphicFrame>
        <p:nvGraphicFramePr>
          <p:cNvPr id="5" name="Контейнер за съдържание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10383152"/>
              </p:ext>
            </p:extLst>
          </p:nvPr>
        </p:nvGraphicFramePr>
        <p:xfrm>
          <a:off x="457200" y="1916832"/>
          <a:ext cx="8229600" cy="37461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4259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87220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57606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bg-BG" sz="1800" dirty="0" smtClean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1800" dirty="0" smtClean="0">
                          <a:effectLst/>
                          <a:latin typeface="Times New Roman"/>
                          <a:ea typeface="Times New Roman"/>
                        </a:rPr>
                        <a:t>показатели</a:t>
                      </a:r>
                      <a:endParaRPr lang="bg-BG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bg-BG" sz="1800" dirty="0" smtClean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1800" dirty="0" smtClean="0">
                          <a:effectLst/>
                          <a:latin typeface="Times New Roman"/>
                          <a:ea typeface="Times New Roman"/>
                        </a:rPr>
                        <a:t>уточнен </a:t>
                      </a:r>
                      <a:r>
                        <a:rPr lang="bg-BG" sz="1800" dirty="0">
                          <a:effectLst/>
                          <a:latin typeface="Times New Roman"/>
                          <a:ea typeface="Times New Roman"/>
                        </a:rPr>
                        <a:t>план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bg-BG" sz="1800" dirty="0" smtClean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1800" dirty="0" smtClean="0">
                          <a:effectLst/>
                          <a:latin typeface="Times New Roman"/>
                          <a:ea typeface="Times New Roman"/>
                        </a:rPr>
                        <a:t>отчет</a:t>
                      </a:r>
                      <a:endParaRPr lang="bg-BG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bg-BG" sz="1800" dirty="0" smtClean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1800" dirty="0" smtClean="0">
                          <a:effectLst/>
                          <a:latin typeface="Times New Roman"/>
                          <a:ea typeface="Times New Roman"/>
                        </a:rPr>
                        <a:t>% </a:t>
                      </a:r>
                      <a:r>
                        <a:rPr lang="bg-BG" sz="1800" dirty="0">
                          <a:effectLst/>
                          <a:latin typeface="Times New Roman"/>
                          <a:ea typeface="Times New Roman"/>
                        </a:rPr>
                        <a:t>на изпълнение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05670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bg-BG" sz="1600" b="1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endParaRPr lang="bg-BG" sz="1600" b="1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endParaRPr lang="bg-BG" sz="1600" b="1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bg-BG" sz="1600" b="1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държавни </a:t>
                      </a:r>
                      <a:r>
                        <a:rPr lang="bg-BG" sz="1600" b="1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дейности              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bg-BG" sz="1600" b="1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endParaRPr lang="bg-BG" sz="1600" b="1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endParaRPr lang="bg-BG" sz="1600" b="1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b="1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54 119 412 лв</a:t>
                      </a:r>
                      <a:r>
                        <a:rPr lang="bg-BG" sz="1600" b="1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.          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bg-BG" sz="1600" b="1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endParaRPr lang="bg-BG" sz="1600" b="1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endParaRPr lang="bg-BG" sz="1600" b="1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b="1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48 197 238 лв</a:t>
                      </a:r>
                      <a:r>
                        <a:rPr lang="bg-BG" sz="1600" b="1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.         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bg-BG" sz="1600" b="1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endParaRPr lang="bg-BG" sz="1600" b="1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endParaRPr lang="bg-BG" sz="1600" b="1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b="1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89,06%</a:t>
                      </a:r>
                      <a:endParaRPr lang="bg-BG" sz="1600" b="1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05670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bg-BG" sz="1600" baseline="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endParaRPr lang="bg-BG" sz="1600" baseline="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endParaRPr lang="bg-BG" sz="1600" baseline="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bg-BG" sz="1600" baseline="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в </a:t>
                      </a: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т.ч.: 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дофинансирани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bg-BG" sz="160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endParaRPr lang="bg-BG" sz="160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endParaRPr lang="bg-BG" sz="160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1 412 125 лв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bg-BG" sz="160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endParaRPr lang="bg-BG" sz="160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endParaRPr lang="bg-BG" sz="160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1 172 968 лв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bg-BG" sz="160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endParaRPr lang="bg-BG" sz="160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endParaRPr lang="bg-BG" sz="160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83,06%</a:t>
                      </a:r>
                      <a:endParaRPr lang="bg-BG" sz="1600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05670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bg-BG" sz="1600" b="1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endParaRPr lang="bg-BG" sz="1600" b="1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endParaRPr lang="bg-BG" sz="1600" b="1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bg-BG" sz="1600" b="1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местни </a:t>
                      </a:r>
                      <a:r>
                        <a:rPr lang="bg-BG" sz="1600" b="1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дейности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bg-BG" sz="1600" b="1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endParaRPr lang="bg-BG" sz="1600" b="1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endParaRPr lang="bg-BG" sz="1600" b="1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b="1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31 861 559 лв</a:t>
                      </a:r>
                      <a:r>
                        <a:rPr lang="bg-BG" sz="1600" b="1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.            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bg-BG" sz="1600" b="1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endParaRPr lang="bg-BG" sz="1600" b="1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endParaRPr lang="bg-BG" sz="1600" b="1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b="1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16 866 688 лв</a:t>
                      </a:r>
                      <a:r>
                        <a:rPr lang="bg-BG" sz="1600" b="1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.         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bg-BG" sz="1600" b="1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endParaRPr lang="bg-BG" sz="1600" b="1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endParaRPr lang="bg-BG" sz="1600" b="1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b="1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52,94%</a:t>
                      </a:r>
                      <a:endParaRPr lang="bg-BG" sz="1600" b="1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sp>
        <p:nvSpPr>
          <p:cNvPr id="4" name="Контейнер за долния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g-BG" b="1" dirty="0" smtClean="0">
                <a:solidFill>
                  <a:schemeClr val="tx2"/>
                </a:solidFill>
              </a:rPr>
              <a:t>ОБЩИНА ВРАЦА</a:t>
            </a:r>
            <a:endParaRPr lang="bg-BG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440160"/>
          </a:xfrm>
        </p:spPr>
        <p:txBody>
          <a:bodyPr>
            <a:noAutofit/>
          </a:bodyPr>
          <a:lstStyle/>
          <a:p>
            <a:r>
              <a:rPr lang="bg-BG" sz="3200" dirty="0">
                <a:solidFill>
                  <a:srgbClr val="006600"/>
                </a:solidFill>
              </a:rPr>
              <a:t>Разходна част на бюджета</a:t>
            </a:r>
            <a:br>
              <a:rPr lang="bg-BG" sz="3200" dirty="0">
                <a:solidFill>
                  <a:srgbClr val="006600"/>
                </a:solidFill>
              </a:rPr>
            </a:br>
            <a:r>
              <a:rPr lang="bg-BG" sz="3200" dirty="0">
                <a:solidFill>
                  <a:srgbClr val="006600"/>
                </a:solidFill>
              </a:rPr>
              <a:t>Изпълнение на разходите по  делегирани </a:t>
            </a:r>
            <a:r>
              <a:rPr lang="bg-BG" sz="3200" dirty="0" smtClean="0">
                <a:solidFill>
                  <a:srgbClr val="006600"/>
                </a:solidFill>
              </a:rPr>
              <a:t>отговорности</a:t>
            </a:r>
            <a:endParaRPr lang="bg-BG" sz="32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g-BG" b="1" dirty="0" smtClean="0">
                <a:solidFill>
                  <a:schemeClr val="tx2"/>
                </a:solidFill>
              </a:rPr>
              <a:t>ОБЩИНА ВРАЦА</a:t>
            </a:r>
            <a:endParaRPr lang="bg-BG" b="1" dirty="0">
              <a:solidFill>
                <a:schemeClr val="tx2"/>
              </a:solidFill>
            </a:endParaRPr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80179575"/>
              </p:ext>
            </p:extLst>
          </p:nvPr>
        </p:nvGraphicFramePr>
        <p:xfrm>
          <a:off x="395536" y="1772816"/>
          <a:ext cx="8229600" cy="47085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363480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sz="4400" dirty="0">
                <a:solidFill>
                  <a:srgbClr val="006600"/>
                </a:solidFill>
              </a:rPr>
              <a:t>Разходна част на бюджета</a:t>
            </a:r>
            <a:endParaRPr lang="bg-BG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37160" indent="0">
              <a:buNone/>
            </a:pPr>
            <a:r>
              <a:rPr lang="ru-RU" sz="2400" b="1" dirty="0" smtClean="0">
                <a:solidFill>
                  <a:srgbClr val="006600"/>
                </a:solidFill>
              </a:rPr>
              <a:t>С политиките по разходите са осигурени дейностите по образование</a:t>
            </a:r>
            <a:r>
              <a:rPr lang="ru-RU" sz="2400" b="1" dirty="0">
                <a:solidFill>
                  <a:srgbClr val="006600"/>
                </a:solidFill>
              </a:rPr>
              <a:t>, здравеопазване, </a:t>
            </a:r>
            <a:r>
              <a:rPr lang="ru-RU" sz="2400" b="1" dirty="0" smtClean="0">
                <a:solidFill>
                  <a:srgbClr val="006600"/>
                </a:solidFill>
              </a:rPr>
              <a:t>социално осигуряване, подпомагане и грижи, </a:t>
            </a:r>
            <a:r>
              <a:rPr lang="ru-RU" sz="2400" b="1" dirty="0">
                <a:solidFill>
                  <a:srgbClr val="006600"/>
                </a:solidFill>
              </a:rPr>
              <a:t>благоустрояване, </a:t>
            </a:r>
            <a:r>
              <a:rPr lang="ru-RU" sz="2400" b="1" dirty="0" smtClean="0">
                <a:solidFill>
                  <a:srgbClr val="006600"/>
                </a:solidFill>
              </a:rPr>
              <a:t>опазване на околната среда, култура</a:t>
            </a:r>
            <a:r>
              <a:rPr lang="ru-RU" sz="2400" b="1" dirty="0">
                <a:solidFill>
                  <a:srgbClr val="006600"/>
                </a:solidFill>
              </a:rPr>
              <a:t>, спорт и други</a:t>
            </a:r>
            <a:r>
              <a:rPr lang="ru-RU" sz="2400" b="1" dirty="0" smtClean="0">
                <a:solidFill>
                  <a:srgbClr val="006600"/>
                </a:solidFill>
              </a:rPr>
              <a:t>.</a:t>
            </a:r>
          </a:p>
          <a:p>
            <a:pPr marL="137160" indent="0">
              <a:buNone/>
            </a:pPr>
            <a:r>
              <a:rPr lang="ru-RU" sz="2400" b="1" dirty="0" smtClean="0">
                <a:solidFill>
                  <a:srgbClr val="006600"/>
                </a:solidFill>
              </a:rPr>
              <a:t> </a:t>
            </a:r>
            <a:endParaRPr lang="ru-RU" sz="2400" b="1" dirty="0">
              <a:solidFill>
                <a:srgbClr val="006600"/>
              </a:solidFill>
            </a:endParaRPr>
          </a:p>
          <a:p>
            <a:pPr marL="137160" indent="0">
              <a:buNone/>
            </a:pPr>
            <a:r>
              <a:rPr lang="ru-RU" sz="2400" b="1" dirty="0" smtClean="0">
                <a:solidFill>
                  <a:srgbClr val="006600"/>
                </a:solidFill>
              </a:rPr>
              <a:t>Осигурено е финансирането на текущи и основни ремонти, изграждането </a:t>
            </a:r>
            <a:r>
              <a:rPr lang="ru-RU" sz="2400" b="1" dirty="0">
                <a:solidFill>
                  <a:srgbClr val="006600"/>
                </a:solidFill>
              </a:rPr>
              <a:t>на нови инфраструктурни проекти </a:t>
            </a:r>
            <a:r>
              <a:rPr lang="ru-RU" sz="2400" b="1" dirty="0" smtClean="0">
                <a:solidFill>
                  <a:srgbClr val="006600"/>
                </a:solidFill>
              </a:rPr>
              <a:t>за подобряване на качеството на жизнената </a:t>
            </a:r>
            <a:r>
              <a:rPr lang="ru-RU" sz="2400" b="1" dirty="0">
                <a:solidFill>
                  <a:srgbClr val="006600"/>
                </a:solidFill>
              </a:rPr>
              <a:t>среда, </a:t>
            </a:r>
            <a:r>
              <a:rPr lang="ru-RU" sz="2400" b="1" dirty="0" smtClean="0">
                <a:solidFill>
                  <a:srgbClr val="006600"/>
                </a:solidFill>
              </a:rPr>
              <a:t>зоните </a:t>
            </a:r>
            <a:r>
              <a:rPr lang="ru-RU" sz="2400" b="1" dirty="0">
                <a:solidFill>
                  <a:srgbClr val="006600"/>
                </a:solidFill>
              </a:rPr>
              <a:t>за </a:t>
            </a:r>
            <a:r>
              <a:rPr lang="ru-RU" sz="2400" b="1" dirty="0" smtClean="0">
                <a:solidFill>
                  <a:srgbClr val="006600"/>
                </a:solidFill>
              </a:rPr>
              <a:t>отдих, спорт </a:t>
            </a:r>
            <a:r>
              <a:rPr lang="ru-RU" sz="2400" b="1" dirty="0">
                <a:solidFill>
                  <a:srgbClr val="006600"/>
                </a:solidFill>
              </a:rPr>
              <a:t>и </a:t>
            </a:r>
            <a:r>
              <a:rPr lang="ru-RU" sz="2400" b="1" dirty="0" smtClean="0">
                <a:solidFill>
                  <a:srgbClr val="006600"/>
                </a:solidFill>
              </a:rPr>
              <a:t>други.</a:t>
            </a:r>
            <a:endParaRPr lang="bg-BG" sz="2400" b="1" dirty="0">
              <a:solidFill>
                <a:srgbClr val="0066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g-BG" b="1" dirty="0">
                <a:solidFill>
                  <a:schemeClr val="tx2"/>
                </a:solidFill>
              </a:rPr>
              <a:t>ОБЩИНА ВРАЦА</a:t>
            </a:r>
          </a:p>
        </p:txBody>
      </p:sp>
    </p:spTree>
    <p:extLst>
      <p:ext uri="{BB962C8B-B14F-4D97-AF65-F5344CB8AC3E}">
        <p14:creationId xmlns:p14="http://schemas.microsoft.com/office/powerpoint/2010/main" val="188037638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648072"/>
          </a:xfrm>
        </p:spPr>
        <p:txBody>
          <a:bodyPr>
            <a:normAutofit fontScale="90000"/>
          </a:bodyPr>
          <a:lstStyle/>
          <a:p>
            <a:r>
              <a:rPr lang="bg-BG" sz="4400" dirty="0">
                <a:solidFill>
                  <a:srgbClr val="006600"/>
                </a:solidFill>
              </a:rPr>
              <a:t>Разходна част на </a:t>
            </a:r>
            <a:r>
              <a:rPr lang="bg-BG" sz="4400" dirty="0" smtClean="0">
                <a:solidFill>
                  <a:srgbClr val="006600"/>
                </a:solidFill>
              </a:rPr>
              <a:t>бюджета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4704"/>
            <a:ext cx="8435280" cy="5760640"/>
          </a:xfrm>
        </p:spPr>
        <p:txBody>
          <a:bodyPr>
            <a:noAutofit/>
          </a:bodyPr>
          <a:lstStyle/>
          <a:p>
            <a:pPr marL="137160" indent="0">
              <a:buNone/>
            </a:pPr>
            <a:r>
              <a:rPr lang="bg-BG" sz="1600" dirty="0">
                <a:solidFill>
                  <a:srgbClr val="006600"/>
                </a:solidFill>
              </a:rPr>
              <a:t>Предоставени обезщетения и помощи от собствени приходи по решения на Общински съвет – Враца: </a:t>
            </a:r>
            <a:r>
              <a:rPr lang="bg-BG" sz="1600" dirty="0" smtClean="0">
                <a:solidFill>
                  <a:srgbClr val="006600"/>
                </a:solidFill>
              </a:rPr>
              <a:t> </a:t>
            </a:r>
            <a:r>
              <a:rPr lang="bg-BG" sz="1600" b="1" dirty="0" smtClean="0">
                <a:solidFill>
                  <a:srgbClr val="006600"/>
                </a:solidFill>
              </a:rPr>
              <a:t>279 311 лв.</a:t>
            </a:r>
            <a:r>
              <a:rPr lang="bg-BG" sz="1600" dirty="0" smtClean="0">
                <a:solidFill>
                  <a:srgbClr val="006600"/>
                </a:solidFill>
              </a:rPr>
              <a:t>,</a:t>
            </a:r>
            <a:r>
              <a:rPr lang="bg-BG" sz="1600" b="1" dirty="0" smtClean="0">
                <a:solidFill>
                  <a:srgbClr val="006600"/>
                </a:solidFill>
              </a:rPr>
              <a:t> </a:t>
            </a:r>
            <a:r>
              <a:rPr lang="bg-BG" sz="1600" dirty="0" smtClean="0">
                <a:solidFill>
                  <a:srgbClr val="006600"/>
                </a:solidFill>
              </a:rPr>
              <a:t>в </a:t>
            </a:r>
            <a:r>
              <a:rPr lang="bg-BG" sz="1600" dirty="0">
                <a:solidFill>
                  <a:srgbClr val="006600"/>
                </a:solidFill>
              </a:rPr>
              <a:t>това число:</a:t>
            </a:r>
          </a:p>
          <a:p>
            <a:pPr lvl="0">
              <a:buFont typeface="Wingdings" pitchFamily="2" charset="2"/>
              <a:buChar char="Ø"/>
            </a:pPr>
            <a:r>
              <a:rPr lang="bg-BG" sz="1600" dirty="0">
                <a:solidFill>
                  <a:srgbClr val="006600"/>
                </a:solidFill>
              </a:rPr>
              <a:t>От утвърдения фонд </a:t>
            </a:r>
            <a:r>
              <a:rPr lang="bg-BG" sz="1600" dirty="0" smtClean="0">
                <a:solidFill>
                  <a:srgbClr val="006600"/>
                </a:solidFill>
              </a:rPr>
              <a:t>в размер на </a:t>
            </a:r>
            <a:r>
              <a:rPr lang="en-US" sz="1600" b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134 100 </a:t>
            </a:r>
            <a:r>
              <a:rPr lang="bg-BG" sz="1600" b="1" dirty="0" smtClean="0">
                <a:solidFill>
                  <a:srgbClr val="006600"/>
                </a:solidFill>
              </a:rPr>
              <a:t>лв. </a:t>
            </a:r>
            <a:r>
              <a:rPr lang="bg-BG" sz="1600" dirty="0" smtClean="0">
                <a:solidFill>
                  <a:srgbClr val="006600"/>
                </a:solidFill>
              </a:rPr>
              <a:t>за еднократно подпомагане с целева финансова помощ от </a:t>
            </a:r>
            <a:r>
              <a:rPr lang="en-US" sz="1600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350</a:t>
            </a:r>
            <a:r>
              <a:rPr lang="bg-BG" sz="1600" dirty="0" smtClean="0">
                <a:solidFill>
                  <a:srgbClr val="006600"/>
                </a:solidFill>
              </a:rPr>
              <a:t> </a:t>
            </a:r>
            <a:r>
              <a:rPr lang="bg-BG" sz="1600" dirty="0">
                <a:solidFill>
                  <a:srgbClr val="006600"/>
                </a:solidFill>
              </a:rPr>
              <a:t>лв. за новородено дете, жител на Община Враца и по </a:t>
            </a:r>
            <a:r>
              <a:rPr lang="en-US" sz="1600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400</a:t>
            </a:r>
            <a:r>
              <a:rPr lang="bg-BG" sz="1600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g-BG" sz="1600" dirty="0">
                <a:solidFill>
                  <a:srgbClr val="006600"/>
                </a:solidFill>
              </a:rPr>
              <a:t>лв. за новородени близнаци, жители на Община </a:t>
            </a:r>
            <a:r>
              <a:rPr lang="bg-BG" sz="1600" dirty="0" smtClean="0">
                <a:solidFill>
                  <a:srgbClr val="006600"/>
                </a:solidFill>
              </a:rPr>
              <a:t>Враца са предоставени </a:t>
            </a:r>
            <a:r>
              <a:rPr lang="en-US" sz="1600" b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134 000 </a:t>
            </a:r>
            <a:r>
              <a:rPr lang="bg-BG" sz="1600" b="1" dirty="0" smtClean="0">
                <a:solidFill>
                  <a:srgbClr val="006600"/>
                </a:solidFill>
              </a:rPr>
              <a:t>лв</a:t>
            </a:r>
            <a:r>
              <a:rPr lang="bg-BG" sz="1600" dirty="0" smtClean="0">
                <a:solidFill>
                  <a:srgbClr val="006600"/>
                </a:solidFill>
              </a:rPr>
              <a:t>.;</a:t>
            </a:r>
            <a:endParaRPr lang="bg-BG" sz="1600" dirty="0">
              <a:solidFill>
                <a:srgbClr val="006600"/>
              </a:solidFill>
            </a:endParaRPr>
          </a:p>
          <a:p>
            <a:pPr lvl="0">
              <a:buFont typeface="Wingdings" pitchFamily="2" charset="2"/>
              <a:buChar char="Ø"/>
            </a:pPr>
            <a:r>
              <a:rPr lang="bg-BG" sz="1600" dirty="0">
                <a:solidFill>
                  <a:srgbClr val="006600"/>
                </a:solidFill>
              </a:rPr>
              <a:t>От утвърдените средства </a:t>
            </a:r>
            <a:r>
              <a:rPr lang="bg-BG" sz="1600" dirty="0" smtClean="0">
                <a:solidFill>
                  <a:srgbClr val="006600"/>
                </a:solidFill>
              </a:rPr>
              <a:t>в размер на </a:t>
            </a:r>
            <a:r>
              <a:rPr lang="en-US" sz="1600" b="1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8</a:t>
            </a:r>
            <a:r>
              <a:rPr lang="bg-BG" sz="1600" b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 000 </a:t>
            </a:r>
            <a:r>
              <a:rPr lang="bg-BG" sz="1600" b="1" dirty="0" smtClean="0">
                <a:solidFill>
                  <a:srgbClr val="006600"/>
                </a:solidFill>
              </a:rPr>
              <a:t>лв. </a:t>
            </a:r>
            <a:r>
              <a:rPr lang="bg-BG" sz="1600" dirty="0" smtClean="0">
                <a:solidFill>
                  <a:srgbClr val="006600"/>
                </a:solidFill>
              </a:rPr>
              <a:t>за </a:t>
            </a:r>
            <a:r>
              <a:rPr lang="bg-BG" sz="1600" dirty="0">
                <a:solidFill>
                  <a:srgbClr val="006600"/>
                </a:solidFill>
              </a:rPr>
              <a:t>помощи за подпомагане на разходите за погребения са предоставени </a:t>
            </a:r>
            <a:r>
              <a:rPr lang="bg-BG" sz="1600" b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1 1</a:t>
            </a:r>
            <a:r>
              <a:rPr lang="en-US" sz="1600" b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08</a:t>
            </a:r>
            <a:r>
              <a:rPr lang="bg-BG" sz="1600" b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g-BG" sz="1600" b="1" dirty="0" smtClean="0">
                <a:solidFill>
                  <a:srgbClr val="006600"/>
                </a:solidFill>
              </a:rPr>
              <a:t>лв</a:t>
            </a:r>
            <a:r>
              <a:rPr lang="bg-BG" sz="1600" dirty="0">
                <a:solidFill>
                  <a:srgbClr val="006600"/>
                </a:solidFill>
              </a:rPr>
              <a:t>.;</a:t>
            </a:r>
          </a:p>
          <a:p>
            <a:pPr lvl="0">
              <a:buFont typeface="Wingdings" pitchFamily="2" charset="2"/>
              <a:buChar char="Ø"/>
            </a:pPr>
            <a:r>
              <a:rPr lang="bg-BG" sz="1600" dirty="0">
                <a:solidFill>
                  <a:srgbClr val="006600"/>
                </a:solidFill>
              </a:rPr>
              <a:t>От средствата за помощи по утвърдени правила на постоянната комисия по здравеопазване и социални дейности към Общински съвет </a:t>
            </a:r>
            <a:r>
              <a:rPr lang="bg-BG" sz="1600" dirty="0" smtClean="0">
                <a:solidFill>
                  <a:srgbClr val="006600"/>
                </a:solidFill>
              </a:rPr>
              <a:t>- Враца </a:t>
            </a:r>
            <a:r>
              <a:rPr lang="bg-BG" sz="1600" dirty="0">
                <a:solidFill>
                  <a:srgbClr val="006600"/>
                </a:solidFill>
              </a:rPr>
              <a:t>общо предоставените средства са </a:t>
            </a:r>
            <a:r>
              <a:rPr lang="en-US" sz="1600" b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12 135 </a:t>
            </a:r>
            <a:r>
              <a:rPr lang="bg-BG" sz="1600" b="1" dirty="0" smtClean="0">
                <a:solidFill>
                  <a:srgbClr val="006600"/>
                </a:solidFill>
              </a:rPr>
              <a:t>лв. </a:t>
            </a:r>
            <a:r>
              <a:rPr lang="bg-BG" sz="1600" dirty="0" smtClean="0">
                <a:solidFill>
                  <a:srgbClr val="006600"/>
                </a:solidFill>
              </a:rPr>
              <a:t>при планирани </a:t>
            </a:r>
            <a:r>
              <a:rPr lang="en-US" sz="1600" b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16 000 </a:t>
            </a:r>
            <a:r>
              <a:rPr lang="bg-BG" sz="1600" b="1" dirty="0" smtClean="0">
                <a:solidFill>
                  <a:srgbClr val="006600"/>
                </a:solidFill>
              </a:rPr>
              <a:t>лв.</a:t>
            </a:r>
            <a:r>
              <a:rPr lang="bg-BG" sz="1600" dirty="0" smtClean="0">
                <a:solidFill>
                  <a:srgbClr val="006600"/>
                </a:solidFill>
              </a:rPr>
              <a:t>;</a:t>
            </a:r>
            <a:endParaRPr lang="bg-BG" sz="1600" b="1" dirty="0">
              <a:solidFill>
                <a:srgbClr val="006600"/>
              </a:solidFill>
            </a:endParaRPr>
          </a:p>
          <a:p>
            <a:pPr lvl="0">
              <a:buFont typeface="Wingdings" pitchFamily="2" charset="2"/>
              <a:buChar char="Ø"/>
            </a:pPr>
            <a:r>
              <a:rPr lang="bg-BG" sz="1600" dirty="0">
                <a:solidFill>
                  <a:srgbClr val="006600"/>
                </a:solidFill>
              </a:rPr>
              <a:t>От планираните средства </a:t>
            </a:r>
            <a:r>
              <a:rPr lang="bg-BG" sz="1600" dirty="0" smtClean="0">
                <a:solidFill>
                  <a:srgbClr val="006600"/>
                </a:solidFill>
              </a:rPr>
              <a:t>в размер на </a:t>
            </a:r>
            <a:r>
              <a:rPr lang="en-US" sz="1600" b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4 000 </a:t>
            </a:r>
            <a:r>
              <a:rPr lang="bg-BG" sz="1600" b="1" dirty="0" smtClean="0">
                <a:solidFill>
                  <a:srgbClr val="006600"/>
                </a:solidFill>
              </a:rPr>
              <a:t>лв. </a:t>
            </a:r>
            <a:r>
              <a:rPr lang="bg-BG" sz="1600" dirty="0" smtClean="0">
                <a:solidFill>
                  <a:srgbClr val="006600"/>
                </a:solidFill>
              </a:rPr>
              <a:t>за </a:t>
            </a:r>
            <a:r>
              <a:rPr lang="bg-BG" sz="1600" dirty="0">
                <a:solidFill>
                  <a:srgbClr val="006600"/>
                </a:solidFill>
              </a:rPr>
              <a:t>помощи по утвърдени правила за реда и начина за отпускане на еднократна финансова помощ от Общински съвет – Враца на лица, семейства и домакинства от Община Враца, пострадали при бедствия, аварии, пожари и </a:t>
            </a:r>
            <a:r>
              <a:rPr lang="bg-BG" sz="1600" dirty="0" smtClean="0">
                <a:solidFill>
                  <a:srgbClr val="006600"/>
                </a:solidFill>
              </a:rPr>
              <a:t>други </a:t>
            </a:r>
            <a:r>
              <a:rPr lang="bg-BG" sz="1600" dirty="0">
                <a:solidFill>
                  <a:srgbClr val="006600"/>
                </a:solidFill>
              </a:rPr>
              <a:t>са предоставени </a:t>
            </a:r>
            <a:r>
              <a:rPr lang="en-US" sz="1600" b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3 180</a:t>
            </a:r>
            <a:r>
              <a:rPr lang="bg-BG" sz="1600" b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g-BG" sz="1600" b="1" dirty="0">
                <a:solidFill>
                  <a:srgbClr val="006600"/>
                </a:solidFill>
              </a:rPr>
              <a:t>лв</a:t>
            </a:r>
            <a:r>
              <a:rPr lang="bg-BG" sz="1600" dirty="0">
                <a:solidFill>
                  <a:srgbClr val="006600"/>
                </a:solidFill>
              </a:rPr>
              <a:t>.;</a:t>
            </a:r>
          </a:p>
          <a:p>
            <a:pPr lvl="0">
              <a:buFont typeface="Wingdings" pitchFamily="2" charset="2"/>
              <a:buChar char="Ø"/>
            </a:pPr>
            <a:r>
              <a:rPr lang="bg-BG" sz="1600" dirty="0">
                <a:solidFill>
                  <a:srgbClr val="006600"/>
                </a:solidFill>
              </a:rPr>
              <a:t>От средствата за помощи по утвърден правилник за организацията и реда на общински фонд за асистирана репродукция и лечение на репродуктивни заболявания на семейства и лица, живеещи на семейни начала на територията на Община Враца са предоставени </a:t>
            </a:r>
            <a:r>
              <a:rPr lang="en-US" sz="1600" b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29 900 </a:t>
            </a:r>
            <a:r>
              <a:rPr lang="bg-BG" sz="1600" b="1" dirty="0" smtClean="0">
                <a:solidFill>
                  <a:srgbClr val="006600"/>
                </a:solidFill>
              </a:rPr>
              <a:t>лв</a:t>
            </a:r>
            <a:r>
              <a:rPr lang="bg-BG" sz="1600" dirty="0" smtClean="0">
                <a:solidFill>
                  <a:srgbClr val="006600"/>
                </a:solidFill>
              </a:rPr>
              <a:t>. при уточнен годишен план от </a:t>
            </a:r>
            <a:r>
              <a:rPr lang="bg-BG" sz="1600" b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sz="1600" b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r>
              <a:rPr lang="bg-BG" sz="1600" b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 000 </a:t>
            </a:r>
            <a:r>
              <a:rPr lang="bg-BG" sz="1600" b="1" dirty="0" smtClean="0">
                <a:solidFill>
                  <a:srgbClr val="006600"/>
                </a:solidFill>
              </a:rPr>
              <a:t>лв.</a:t>
            </a:r>
            <a:r>
              <a:rPr lang="bg-BG" sz="1600" dirty="0" smtClean="0">
                <a:solidFill>
                  <a:srgbClr val="006600"/>
                </a:solidFill>
              </a:rPr>
              <a:t>;</a:t>
            </a:r>
            <a:endParaRPr lang="bg-BG" sz="1600" dirty="0">
              <a:solidFill>
                <a:srgbClr val="006600"/>
              </a:solidFill>
            </a:endParaRPr>
          </a:p>
          <a:p>
            <a:pPr lvl="0">
              <a:buFont typeface="Wingdings" pitchFamily="2" charset="2"/>
              <a:buChar char="Ø"/>
            </a:pPr>
            <a:r>
              <a:rPr lang="bg-BG" sz="1600" dirty="0">
                <a:solidFill>
                  <a:srgbClr val="006600"/>
                </a:solidFill>
              </a:rPr>
              <a:t>От планираните средства за предоставяне на помощи за безплатни и по намалени цени пътувания </a:t>
            </a:r>
            <a:r>
              <a:rPr lang="bg-BG" sz="1600" dirty="0" smtClean="0">
                <a:solidFill>
                  <a:srgbClr val="006600"/>
                </a:solidFill>
              </a:rPr>
              <a:t>в размер на </a:t>
            </a:r>
            <a:r>
              <a:rPr lang="en-US" sz="1600" b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98 988 </a:t>
            </a:r>
            <a:r>
              <a:rPr lang="bg-BG" sz="1600" b="1" dirty="0" smtClean="0">
                <a:solidFill>
                  <a:srgbClr val="006600"/>
                </a:solidFill>
              </a:rPr>
              <a:t>лв. </a:t>
            </a:r>
            <a:r>
              <a:rPr lang="bg-BG" sz="1600" dirty="0" smtClean="0">
                <a:solidFill>
                  <a:srgbClr val="006600"/>
                </a:solidFill>
              </a:rPr>
              <a:t>са </a:t>
            </a:r>
            <a:r>
              <a:rPr lang="bg-BG" sz="1600" dirty="0">
                <a:solidFill>
                  <a:srgbClr val="006600"/>
                </a:solidFill>
              </a:rPr>
              <a:t>предоставени </a:t>
            </a:r>
            <a:r>
              <a:rPr lang="en-US" sz="1600" b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98 988 </a:t>
            </a:r>
            <a:r>
              <a:rPr lang="bg-BG" sz="1600" b="1" dirty="0" smtClean="0">
                <a:solidFill>
                  <a:srgbClr val="006600"/>
                </a:solidFill>
              </a:rPr>
              <a:t>лв.</a:t>
            </a:r>
          </a:p>
          <a:p>
            <a:pPr marL="137160" indent="0">
              <a:buNone/>
            </a:pPr>
            <a:r>
              <a:rPr lang="bg-BG" sz="1600" dirty="0">
                <a:solidFill>
                  <a:srgbClr val="006600"/>
                </a:solidFill>
              </a:rPr>
              <a:t>Извършените разходи за текущи трансфери, обезщетения и помощи за домакинствата са в размер на </a:t>
            </a:r>
            <a:r>
              <a:rPr lang="en-US" sz="1600" b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1 612 600 </a:t>
            </a:r>
            <a:r>
              <a:rPr lang="bg-BG" sz="1600" b="1" dirty="0" smtClean="0">
                <a:solidFill>
                  <a:srgbClr val="006600"/>
                </a:solidFill>
              </a:rPr>
              <a:t>лв.</a:t>
            </a:r>
            <a:r>
              <a:rPr lang="bg-BG" sz="1600" dirty="0" smtClean="0">
                <a:solidFill>
                  <a:srgbClr val="006600"/>
                </a:solidFill>
              </a:rPr>
              <a:t>, или </a:t>
            </a:r>
            <a:r>
              <a:rPr lang="en-US" sz="1600" b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97</a:t>
            </a:r>
            <a:r>
              <a:rPr lang="bg-BG" sz="1600" b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,12</a:t>
            </a:r>
            <a:r>
              <a:rPr lang="bg-BG" sz="1600" b="1" dirty="0" smtClean="0">
                <a:solidFill>
                  <a:srgbClr val="006600"/>
                </a:solidFill>
              </a:rPr>
              <a:t>%</a:t>
            </a:r>
            <a:r>
              <a:rPr lang="bg-BG" sz="1600" dirty="0" smtClean="0">
                <a:solidFill>
                  <a:srgbClr val="006600"/>
                </a:solidFill>
              </a:rPr>
              <a:t> от год. план в размер на </a:t>
            </a:r>
            <a:r>
              <a:rPr lang="bg-BG" sz="1600" b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1 660 498 </a:t>
            </a:r>
            <a:r>
              <a:rPr lang="bg-BG" sz="1600" b="1" dirty="0" smtClean="0">
                <a:solidFill>
                  <a:srgbClr val="006600"/>
                </a:solidFill>
              </a:rPr>
              <a:t>лв.</a:t>
            </a:r>
            <a:endParaRPr lang="bg-BG" sz="1600" b="1" dirty="0">
              <a:solidFill>
                <a:srgbClr val="006600"/>
              </a:solidFill>
            </a:endParaRPr>
          </a:p>
          <a:p>
            <a:pPr lvl="0">
              <a:buFont typeface="Wingdings" pitchFamily="2" charset="2"/>
              <a:buChar char="Ø"/>
            </a:pPr>
            <a:endParaRPr lang="bg-BG" sz="1600" b="1" dirty="0">
              <a:solidFill>
                <a:schemeClr val="bg2">
                  <a:lumMod val="10000"/>
                </a:schemeClr>
              </a:solidFill>
            </a:endParaRPr>
          </a:p>
          <a:p>
            <a:pPr marL="137160" indent="0">
              <a:buNone/>
            </a:pPr>
            <a:endParaRPr lang="bg-BG" sz="1600" dirty="0">
              <a:solidFill>
                <a:srgbClr val="0033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g-BG" b="1" dirty="0" smtClean="0">
                <a:solidFill>
                  <a:schemeClr val="tx2"/>
                </a:solidFill>
              </a:rPr>
              <a:t>ОБЩИНА ВРАЦА</a:t>
            </a:r>
            <a:endParaRPr lang="bg-BG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182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z="4000" dirty="0">
                <a:solidFill>
                  <a:srgbClr val="006600"/>
                </a:solidFill>
              </a:rPr>
              <a:t>Разходна част на бюджета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968592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Ø"/>
            </a:pPr>
            <a:r>
              <a:rPr lang="bg-BG" sz="1600" dirty="0">
                <a:solidFill>
                  <a:srgbClr val="006600"/>
                </a:solidFill>
              </a:rPr>
              <a:t>През </a:t>
            </a:r>
            <a:r>
              <a:rPr lang="bg-BG" sz="1600" dirty="0" smtClean="0">
                <a:solidFill>
                  <a:srgbClr val="006600"/>
                </a:solidFill>
              </a:rPr>
              <a:t>2020 </a:t>
            </a:r>
            <a:r>
              <a:rPr lang="bg-BG" sz="1600" dirty="0">
                <a:solidFill>
                  <a:srgbClr val="006600"/>
                </a:solidFill>
              </a:rPr>
              <a:t>г. предоставените субсидии  за нефинансови предприятия за текуща дейност </a:t>
            </a:r>
            <a:r>
              <a:rPr lang="bg-BG" sz="1600" dirty="0" smtClean="0">
                <a:solidFill>
                  <a:srgbClr val="006600"/>
                </a:solidFill>
              </a:rPr>
              <a:t>са </a:t>
            </a:r>
            <a:r>
              <a:rPr lang="bg-BG" sz="1600" b="1" dirty="0" smtClean="0">
                <a:solidFill>
                  <a:srgbClr val="006600"/>
                </a:solidFill>
              </a:rPr>
              <a:t>1 061 656 лв</a:t>
            </a:r>
            <a:r>
              <a:rPr lang="bg-BG" sz="1600" dirty="0">
                <a:solidFill>
                  <a:srgbClr val="006600"/>
                </a:solidFill>
              </a:rPr>
              <a:t>. </a:t>
            </a:r>
            <a:endParaRPr lang="bg-BG" sz="1600" b="1" dirty="0">
              <a:solidFill>
                <a:srgbClr val="006600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bg-BG" sz="1600" dirty="0">
                <a:solidFill>
                  <a:srgbClr val="006600"/>
                </a:solidFill>
              </a:rPr>
              <a:t>По отчет субсидиите </a:t>
            </a:r>
            <a:r>
              <a:rPr lang="bg-BG" sz="1600" dirty="0" smtClean="0">
                <a:solidFill>
                  <a:srgbClr val="006600"/>
                </a:solidFill>
              </a:rPr>
              <a:t>за юридически лица с нестопанска </a:t>
            </a:r>
            <a:r>
              <a:rPr lang="bg-BG" sz="1600" dirty="0">
                <a:solidFill>
                  <a:srgbClr val="006600"/>
                </a:solidFill>
              </a:rPr>
              <a:t>цел са </a:t>
            </a:r>
            <a:r>
              <a:rPr lang="bg-BG" sz="1600" dirty="0" smtClean="0">
                <a:solidFill>
                  <a:srgbClr val="006600"/>
                </a:solidFill>
              </a:rPr>
              <a:t>в размер на </a:t>
            </a:r>
            <a:r>
              <a:rPr lang="bg-BG" sz="1600" b="1" dirty="0" smtClean="0">
                <a:solidFill>
                  <a:srgbClr val="006600"/>
                </a:solidFill>
              </a:rPr>
              <a:t>1 064 880 лв</a:t>
            </a:r>
            <a:r>
              <a:rPr lang="bg-BG" sz="1600" dirty="0">
                <a:solidFill>
                  <a:srgbClr val="006600"/>
                </a:solidFill>
              </a:rPr>
              <a:t>. в държавни </a:t>
            </a:r>
            <a:r>
              <a:rPr lang="bg-BG" sz="1600" dirty="0" smtClean="0">
                <a:solidFill>
                  <a:srgbClr val="006600"/>
                </a:solidFill>
              </a:rPr>
              <a:t>дейности, </a:t>
            </a:r>
            <a:r>
              <a:rPr lang="bg-BG" sz="1600" b="1" dirty="0" smtClean="0">
                <a:solidFill>
                  <a:srgbClr val="006600"/>
                </a:solidFill>
              </a:rPr>
              <a:t>1 599 501 лв</a:t>
            </a:r>
            <a:r>
              <a:rPr lang="bg-BG" sz="1600" b="1" dirty="0">
                <a:solidFill>
                  <a:srgbClr val="006600"/>
                </a:solidFill>
              </a:rPr>
              <a:t>. </a:t>
            </a:r>
            <a:r>
              <a:rPr lang="bg-BG" sz="1600" dirty="0">
                <a:solidFill>
                  <a:srgbClr val="006600"/>
                </a:solidFill>
              </a:rPr>
              <a:t>в местни дейности  и </a:t>
            </a:r>
            <a:r>
              <a:rPr lang="bg-BG" sz="1600" b="1" dirty="0" smtClean="0">
                <a:solidFill>
                  <a:srgbClr val="006600"/>
                </a:solidFill>
              </a:rPr>
              <a:t>50 000 лв</a:t>
            </a:r>
            <a:r>
              <a:rPr lang="bg-BG" sz="1600" b="1" dirty="0">
                <a:solidFill>
                  <a:srgbClr val="006600"/>
                </a:solidFill>
              </a:rPr>
              <a:t>. </a:t>
            </a:r>
            <a:r>
              <a:rPr lang="bg-BG" sz="1600" dirty="0">
                <a:solidFill>
                  <a:srgbClr val="006600"/>
                </a:solidFill>
              </a:rPr>
              <a:t>за дофинансиране на държавни дейности, </a:t>
            </a:r>
            <a:r>
              <a:rPr lang="bg-BG" sz="1600" dirty="0" smtClean="0">
                <a:solidFill>
                  <a:srgbClr val="006600"/>
                </a:solidFill>
              </a:rPr>
              <a:t>общо в размер на </a:t>
            </a:r>
            <a:r>
              <a:rPr lang="bg-BG" sz="1600" b="1" dirty="0" smtClean="0">
                <a:solidFill>
                  <a:srgbClr val="006600"/>
                </a:solidFill>
              </a:rPr>
              <a:t>2 714 381 лв</a:t>
            </a:r>
            <a:r>
              <a:rPr lang="bg-BG" sz="1600" b="1" dirty="0">
                <a:solidFill>
                  <a:srgbClr val="006600"/>
                </a:solidFill>
              </a:rPr>
              <a:t>. </a:t>
            </a:r>
            <a:endParaRPr lang="bg-BG" sz="1600" b="1" dirty="0" smtClean="0">
              <a:solidFill>
                <a:srgbClr val="006600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bg-BG" sz="1600" dirty="0" smtClean="0">
                <a:solidFill>
                  <a:srgbClr val="006600"/>
                </a:solidFill>
              </a:rPr>
              <a:t>Предоставените </a:t>
            </a:r>
            <a:r>
              <a:rPr lang="bg-BG" sz="1600" dirty="0">
                <a:solidFill>
                  <a:srgbClr val="006600"/>
                </a:solidFill>
              </a:rPr>
              <a:t>средства по Наредбата за </a:t>
            </a:r>
            <a:r>
              <a:rPr lang="bg-BG" sz="1600" dirty="0" smtClean="0">
                <a:solidFill>
                  <a:srgbClr val="006600"/>
                </a:solidFill>
              </a:rPr>
              <a:t>условията и </a:t>
            </a:r>
            <a:r>
              <a:rPr lang="bg-BG" sz="1600" dirty="0">
                <a:solidFill>
                  <a:srgbClr val="006600"/>
                </a:solidFill>
              </a:rPr>
              <a:t>реда </a:t>
            </a:r>
            <a:r>
              <a:rPr lang="bg-BG" sz="1600" dirty="0" smtClean="0">
                <a:solidFill>
                  <a:srgbClr val="006600"/>
                </a:solidFill>
              </a:rPr>
              <a:t>за използването на спортни обекти, собственост на Община Враца и за финансиране и подпомагане на физическата активност, физическото възпитание, спорта и спортно-туристическата дейност за спортните клубове, спортни и туристически дружества в Община Враца </a:t>
            </a:r>
            <a:r>
              <a:rPr lang="bg-BG" sz="1600" dirty="0">
                <a:solidFill>
                  <a:srgbClr val="006600"/>
                </a:solidFill>
              </a:rPr>
              <a:t>са в размер </a:t>
            </a:r>
            <a:r>
              <a:rPr lang="bg-BG" sz="1600" b="1" dirty="0" smtClean="0">
                <a:solidFill>
                  <a:srgbClr val="006600"/>
                </a:solidFill>
              </a:rPr>
              <a:t>127 901 лв</a:t>
            </a:r>
            <a:r>
              <a:rPr lang="bg-BG" sz="1600" b="1" dirty="0">
                <a:solidFill>
                  <a:srgbClr val="006600"/>
                </a:solidFill>
              </a:rPr>
              <a:t>. </a:t>
            </a:r>
            <a:endParaRPr lang="bg-BG" sz="1600" b="1" dirty="0" smtClean="0">
              <a:solidFill>
                <a:srgbClr val="006600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bg-BG" sz="1600" dirty="0" smtClean="0">
                <a:solidFill>
                  <a:srgbClr val="006600"/>
                </a:solidFill>
              </a:rPr>
              <a:t>За </a:t>
            </a:r>
            <a:r>
              <a:rPr lang="bg-BG" sz="1600" dirty="0">
                <a:solidFill>
                  <a:srgbClr val="006600"/>
                </a:solidFill>
              </a:rPr>
              <a:t>читалищата предоставените субсидии </a:t>
            </a:r>
            <a:r>
              <a:rPr lang="bg-BG" sz="1600" dirty="0" smtClean="0">
                <a:solidFill>
                  <a:srgbClr val="006600"/>
                </a:solidFill>
              </a:rPr>
              <a:t>са </a:t>
            </a:r>
            <a:r>
              <a:rPr lang="bg-BG" sz="1600" b="1" dirty="0" smtClean="0">
                <a:solidFill>
                  <a:srgbClr val="006600"/>
                </a:solidFill>
              </a:rPr>
              <a:t>1 114 880 лв.</a:t>
            </a:r>
            <a:r>
              <a:rPr lang="bg-BG" sz="1600" dirty="0" smtClean="0">
                <a:solidFill>
                  <a:srgbClr val="006600"/>
                </a:solidFill>
              </a:rPr>
              <a:t>, </a:t>
            </a:r>
            <a:r>
              <a:rPr lang="bg-BG" sz="1600" dirty="0">
                <a:solidFill>
                  <a:srgbClr val="006600"/>
                </a:solidFill>
              </a:rPr>
              <a:t>в това число: от обща субсидия за делегирани от държавата дейности в размер на </a:t>
            </a:r>
            <a:r>
              <a:rPr lang="bg-BG" sz="1600" dirty="0" smtClean="0">
                <a:solidFill>
                  <a:srgbClr val="006600"/>
                </a:solidFill>
              </a:rPr>
              <a:t>1 064 880 лв. </a:t>
            </a:r>
            <a:r>
              <a:rPr lang="bg-BG" sz="1600" dirty="0">
                <a:solidFill>
                  <a:srgbClr val="006600"/>
                </a:solidFill>
              </a:rPr>
              <a:t>и от собствени приходи предоставените субсидии са </a:t>
            </a:r>
            <a:r>
              <a:rPr lang="bg-BG" sz="1600" dirty="0" smtClean="0">
                <a:solidFill>
                  <a:srgbClr val="006600"/>
                </a:solidFill>
              </a:rPr>
              <a:t>50 000 лв</a:t>
            </a:r>
            <a:r>
              <a:rPr lang="bg-BG" sz="1600" dirty="0">
                <a:solidFill>
                  <a:srgbClr val="006600"/>
                </a:solidFill>
              </a:rPr>
              <a:t>. </a:t>
            </a:r>
            <a:endParaRPr lang="bg-BG" sz="1600" dirty="0" smtClean="0">
              <a:solidFill>
                <a:srgbClr val="006600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bg-BG" sz="1600" dirty="0" smtClean="0">
                <a:solidFill>
                  <a:srgbClr val="006600"/>
                </a:solidFill>
              </a:rPr>
              <a:t>Разходите </a:t>
            </a:r>
            <a:r>
              <a:rPr lang="bg-BG" sz="1600" dirty="0">
                <a:solidFill>
                  <a:srgbClr val="006600"/>
                </a:solidFill>
              </a:rPr>
              <a:t>за членски внос са с </a:t>
            </a:r>
            <a:r>
              <a:rPr lang="bg-BG" sz="1600" dirty="0" smtClean="0">
                <a:solidFill>
                  <a:srgbClr val="006600"/>
                </a:solidFill>
              </a:rPr>
              <a:t>изпълнение в размер на  </a:t>
            </a:r>
            <a:r>
              <a:rPr lang="bg-BG" sz="1600" b="1" dirty="0" smtClean="0">
                <a:solidFill>
                  <a:srgbClr val="006600"/>
                </a:solidFill>
              </a:rPr>
              <a:t>31 703 лв</a:t>
            </a:r>
            <a:r>
              <a:rPr lang="bg-BG" sz="1600" b="1" dirty="0">
                <a:solidFill>
                  <a:srgbClr val="006600"/>
                </a:solidFill>
              </a:rPr>
              <a:t>. </a:t>
            </a:r>
            <a:endParaRPr lang="bg-BG" sz="1600" b="1" dirty="0" smtClean="0">
              <a:solidFill>
                <a:srgbClr val="006600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bg-BG" sz="1600" dirty="0" smtClean="0">
                <a:solidFill>
                  <a:srgbClr val="006600"/>
                </a:solidFill>
              </a:rPr>
              <a:t>Разходите </a:t>
            </a:r>
            <a:r>
              <a:rPr lang="bg-BG" sz="1600" dirty="0">
                <a:solidFill>
                  <a:srgbClr val="006600"/>
                </a:solidFill>
              </a:rPr>
              <a:t>за лихви по заеми са </a:t>
            </a:r>
            <a:r>
              <a:rPr lang="bg-BG" sz="1600" b="1" dirty="0" smtClean="0">
                <a:solidFill>
                  <a:srgbClr val="006600"/>
                </a:solidFill>
              </a:rPr>
              <a:t>292 600 лв</a:t>
            </a:r>
            <a:r>
              <a:rPr lang="bg-BG" sz="1600" b="1" dirty="0">
                <a:solidFill>
                  <a:srgbClr val="006600"/>
                </a:solidFill>
              </a:rPr>
              <a:t>. </a:t>
            </a:r>
            <a:endParaRPr lang="bg-BG" sz="1600" b="1" dirty="0" smtClean="0">
              <a:solidFill>
                <a:srgbClr val="006600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bg-BG" sz="1600" dirty="0" smtClean="0">
                <a:solidFill>
                  <a:srgbClr val="006600"/>
                </a:solidFill>
              </a:rPr>
              <a:t>Разходите </a:t>
            </a:r>
            <a:r>
              <a:rPr lang="bg-BG" sz="1600" dirty="0">
                <a:solidFill>
                  <a:srgbClr val="006600"/>
                </a:solidFill>
              </a:rPr>
              <a:t>за ученически спорт са </a:t>
            </a:r>
            <a:r>
              <a:rPr lang="bg-BG" sz="1600" b="1" dirty="0" smtClean="0">
                <a:solidFill>
                  <a:srgbClr val="006600"/>
                </a:solidFill>
              </a:rPr>
              <a:t>21 667 лв</a:t>
            </a:r>
            <a:r>
              <a:rPr lang="bg-BG" sz="1600" dirty="0">
                <a:solidFill>
                  <a:srgbClr val="006600"/>
                </a:solidFill>
              </a:rPr>
              <a:t>., за спортно - туристически прояви </a:t>
            </a:r>
            <a:r>
              <a:rPr lang="bg-BG" sz="1600" dirty="0" smtClean="0">
                <a:solidFill>
                  <a:srgbClr val="006600"/>
                </a:solidFill>
              </a:rPr>
              <a:t>       </a:t>
            </a:r>
            <a:r>
              <a:rPr lang="bg-BG" sz="1600" b="1" dirty="0" smtClean="0">
                <a:solidFill>
                  <a:srgbClr val="006600"/>
                </a:solidFill>
              </a:rPr>
              <a:t>15 020 лв</a:t>
            </a:r>
            <a:r>
              <a:rPr lang="bg-BG" sz="1600" b="1" dirty="0">
                <a:solidFill>
                  <a:srgbClr val="006600"/>
                </a:solidFill>
              </a:rPr>
              <a:t>. </a:t>
            </a:r>
            <a:r>
              <a:rPr lang="bg-BG" sz="1600" dirty="0">
                <a:solidFill>
                  <a:srgbClr val="006600"/>
                </a:solidFill>
              </a:rPr>
              <a:t>и за други спортни дейности </a:t>
            </a:r>
            <a:r>
              <a:rPr lang="bg-BG" sz="1600" b="1" dirty="0" smtClean="0">
                <a:solidFill>
                  <a:srgbClr val="006600"/>
                </a:solidFill>
              </a:rPr>
              <a:t>19 464 лв</a:t>
            </a:r>
            <a:r>
              <a:rPr lang="bg-BG" sz="1600" b="1" dirty="0">
                <a:solidFill>
                  <a:srgbClr val="006600"/>
                </a:solidFill>
              </a:rPr>
              <a:t>. </a:t>
            </a:r>
            <a:endParaRPr lang="bg-BG" sz="1600" b="1" dirty="0" smtClean="0">
              <a:solidFill>
                <a:srgbClr val="006600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bg-BG" sz="1600" dirty="0" smtClean="0">
                <a:solidFill>
                  <a:srgbClr val="006600"/>
                </a:solidFill>
              </a:rPr>
              <a:t>Извършените </a:t>
            </a:r>
            <a:r>
              <a:rPr lang="bg-BG" sz="1600" dirty="0">
                <a:solidFill>
                  <a:srgbClr val="006600"/>
                </a:solidFill>
              </a:rPr>
              <a:t>разходи от фонд „Култура” са в размер на </a:t>
            </a:r>
            <a:r>
              <a:rPr lang="bg-BG" sz="1600" b="1" dirty="0" smtClean="0">
                <a:solidFill>
                  <a:srgbClr val="006600"/>
                </a:solidFill>
              </a:rPr>
              <a:t>12 448 лв</a:t>
            </a:r>
            <a:r>
              <a:rPr lang="bg-BG" sz="1600" dirty="0">
                <a:solidFill>
                  <a:srgbClr val="006600"/>
                </a:solidFill>
              </a:rPr>
              <a:t>. </a:t>
            </a:r>
            <a:endParaRPr lang="bg-BG" sz="1600" dirty="0" smtClean="0">
              <a:solidFill>
                <a:srgbClr val="006600"/>
              </a:solidFill>
            </a:endParaRPr>
          </a:p>
          <a:p>
            <a:pPr marL="137160" indent="0">
              <a:buNone/>
            </a:pPr>
            <a:endParaRPr lang="bg-BG" sz="1600" dirty="0">
              <a:solidFill>
                <a:srgbClr val="0033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g-BG" b="1" dirty="0" smtClean="0">
                <a:solidFill>
                  <a:schemeClr val="tx2"/>
                </a:solidFill>
              </a:rPr>
              <a:t>ОБЩИНА ВРАЦА</a:t>
            </a:r>
            <a:endParaRPr lang="bg-BG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8599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152128"/>
          </a:xfrm>
        </p:spPr>
        <p:txBody>
          <a:bodyPr>
            <a:noAutofit/>
          </a:bodyPr>
          <a:lstStyle/>
          <a:p>
            <a:r>
              <a:rPr lang="bg-BG" sz="2400" dirty="0">
                <a:solidFill>
                  <a:srgbClr val="006600"/>
                </a:solidFill>
              </a:rPr>
              <a:t>Разходна част на бюджета</a:t>
            </a:r>
            <a:br>
              <a:rPr lang="bg-BG" sz="2400" dirty="0">
                <a:solidFill>
                  <a:srgbClr val="006600"/>
                </a:solidFill>
              </a:rPr>
            </a:br>
            <a:r>
              <a:rPr lang="bg-BG" sz="2400" dirty="0" smtClean="0">
                <a:solidFill>
                  <a:srgbClr val="006600"/>
                </a:solidFill>
              </a:rPr>
              <a:t>Обобщена информация на показателите по икономически елементи</a:t>
            </a:r>
            <a:endParaRPr lang="bg-BG" sz="2400" dirty="0">
              <a:solidFill>
                <a:srgbClr val="006600"/>
              </a:solidFill>
            </a:endParaRPr>
          </a:p>
        </p:txBody>
      </p:sp>
      <p:graphicFrame>
        <p:nvGraphicFramePr>
          <p:cNvPr id="5" name="Контейнер за съдържание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9913648"/>
              </p:ext>
            </p:extLst>
          </p:nvPr>
        </p:nvGraphicFramePr>
        <p:xfrm>
          <a:off x="539552" y="1556792"/>
          <a:ext cx="8229600" cy="486812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0283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94421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88255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3177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показатели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уточнен план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отчет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1772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Трудови разходи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47 759 519 лв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44 703 350 лв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1772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Издръжка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22 854 904 лв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14 625 943 лв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6954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Платени данъци, такси и административни санкции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2860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-5 409 395 лв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-5 529 317 лв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3788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Стипендии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367 416 лв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305 022 лв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6954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Текущи трансфери, обезщетения и помощи за домакинствата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1 660 498 лв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1 612 600 лв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4041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Субсидии за нефинансови предприятия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1 080 866 лв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1 061</a:t>
                      </a:r>
                      <a:r>
                        <a:rPr lang="bg-BG" sz="1600" baseline="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656 </a:t>
                      </a: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лв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92509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Субсидии </a:t>
                      </a: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за юридически лица 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 нестопанска цел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2 736 480 лв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2 714 381 лв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465299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Разходи за членски внос и участие в нетърговски организации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32 012 лв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31 703 лв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6563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Разходи за лихви по заеми в страната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404 036 лв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292 600 лв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92509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Капиталови разходи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14 494 635 лв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5 245 988 лв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31772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600" b="1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Всичко разходи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600" b="1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85 980 971 лв</a:t>
                      </a:r>
                      <a:r>
                        <a:rPr lang="bg-BG" sz="1600" b="1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600" b="1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65 063 926</a:t>
                      </a:r>
                      <a:r>
                        <a:rPr lang="bg-BG" sz="1600" b="1" baseline="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bg-BG" sz="1600" b="1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лв</a:t>
                      </a:r>
                      <a:r>
                        <a:rPr lang="bg-BG" sz="1600" b="1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</a:tbl>
          </a:graphicData>
        </a:graphic>
      </p:graphicFrame>
      <p:sp>
        <p:nvSpPr>
          <p:cNvPr id="4" name="Контейнер за долния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g-BG" b="1" dirty="0" smtClean="0">
                <a:solidFill>
                  <a:schemeClr val="tx2"/>
                </a:solidFill>
              </a:rPr>
              <a:t>ОБЩИНА ВРАЦА</a:t>
            </a:r>
            <a:endParaRPr lang="bg-BG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</p:spPr>
        <p:txBody>
          <a:bodyPr>
            <a:noAutofit/>
          </a:bodyPr>
          <a:lstStyle/>
          <a:p>
            <a:r>
              <a:rPr lang="bg-BG" sz="2400" dirty="0">
                <a:solidFill>
                  <a:srgbClr val="006600"/>
                </a:solidFill>
              </a:rPr>
              <a:t>Разходна част на бюджета</a:t>
            </a:r>
            <a:br>
              <a:rPr lang="bg-BG" sz="2400" dirty="0">
                <a:solidFill>
                  <a:srgbClr val="006600"/>
                </a:solidFill>
              </a:rPr>
            </a:br>
            <a:r>
              <a:rPr lang="bg-BG" sz="2400" dirty="0">
                <a:solidFill>
                  <a:srgbClr val="006600"/>
                </a:solidFill>
              </a:rPr>
              <a:t>Структура на </a:t>
            </a:r>
            <a:r>
              <a:rPr lang="bg-BG" sz="2400" dirty="0" smtClean="0">
                <a:solidFill>
                  <a:srgbClr val="006600"/>
                </a:solidFill>
              </a:rPr>
              <a:t>показателите по разходната част на бюджета </a:t>
            </a:r>
            <a:r>
              <a:rPr lang="bg-BG" sz="2400" dirty="0">
                <a:solidFill>
                  <a:srgbClr val="006600"/>
                </a:solidFill>
              </a:rPr>
              <a:t>по икономически елементи</a:t>
            </a:r>
            <a:endParaRPr lang="bg-BG" sz="2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g-BG" b="1" dirty="0" smtClean="0">
                <a:solidFill>
                  <a:schemeClr val="accent1"/>
                </a:solidFill>
              </a:rPr>
              <a:t>ОБЩИНА ВРАЦА</a:t>
            </a:r>
            <a:endParaRPr lang="bg-BG" b="1" dirty="0">
              <a:solidFill>
                <a:schemeClr val="accent1"/>
              </a:solidFill>
            </a:endParaRP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553589"/>
              </p:ext>
            </p:extLst>
          </p:nvPr>
        </p:nvGraphicFramePr>
        <p:xfrm>
          <a:off x="457200" y="1600200"/>
          <a:ext cx="8507288" cy="47085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183895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bg-BG" sz="2400" dirty="0">
                <a:solidFill>
                  <a:srgbClr val="006600"/>
                </a:solidFill>
              </a:rPr>
              <a:t>Сравнителна информация за показателите по делегирани отговорности и функции по разходната част на бюджета за </a:t>
            </a:r>
            <a:r>
              <a:rPr lang="bg-BG" sz="2400" dirty="0" smtClean="0">
                <a:solidFill>
                  <a:srgbClr val="006600"/>
                </a:solidFill>
              </a:rPr>
              <a:t>2020 </a:t>
            </a:r>
            <a:r>
              <a:rPr lang="bg-BG" sz="2400" dirty="0">
                <a:solidFill>
                  <a:srgbClr val="006600"/>
                </a:solidFill>
              </a:rPr>
              <a:t>г. спрямо </a:t>
            </a:r>
            <a:r>
              <a:rPr lang="bg-BG" sz="2400" dirty="0" smtClean="0">
                <a:solidFill>
                  <a:srgbClr val="006600"/>
                </a:solidFill>
              </a:rPr>
              <a:t>2018 </a:t>
            </a:r>
            <a:r>
              <a:rPr lang="bg-BG" sz="2400" dirty="0">
                <a:solidFill>
                  <a:srgbClr val="006600"/>
                </a:solidFill>
              </a:rPr>
              <a:t>г. и </a:t>
            </a:r>
            <a:r>
              <a:rPr lang="bg-BG" sz="2400" dirty="0" smtClean="0">
                <a:solidFill>
                  <a:srgbClr val="006600"/>
                </a:solidFill>
              </a:rPr>
              <a:t>2019 </a:t>
            </a:r>
            <a:r>
              <a:rPr lang="bg-BG" sz="2400" dirty="0">
                <a:solidFill>
                  <a:srgbClr val="006600"/>
                </a:solidFill>
              </a:rPr>
              <a:t>г</a:t>
            </a:r>
            <a:r>
              <a:rPr lang="bg-BG" sz="2400" dirty="0" smtClean="0">
                <a:solidFill>
                  <a:srgbClr val="006600"/>
                </a:solidFill>
              </a:rPr>
              <a:t>.</a:t>
            </a:r>
            <a:endParaRPr lang="bg-BG" sz="2400" dirty="0"/>
          </a:p>
        </p:txBody>
      </p:sp>
      <p:graphicFrame>
        <p:nvGraphicFramePr>
          <p:cNvPr id="5" name="Контейнер за съдържание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41070526"/>
              </p:ext>
            </p:extLst>
          </p:nvPr>
        </p:nvGraphicFramePr>
        <p:xfrm>
          <a:off x="457200" y="1700809"/>
          <a:ext cx="8229600" cy="46805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9877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450504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596900">
                <a:tc>
                  <a:txBody>
                    <a:bodyPr/>
                    <a:lstStyle/>
                    <a:p>
                      <a:pPr algn="ctr"/>
                      <a:r>
                        <a:rPr lang="bg-BG" sz="1600" dirty="0" smtClean="0"/>
                        <a:t>Класификация по ЕБК</a:t>
                      </a:r>
                      <a:endParaRPr lang="bg-BG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1600" dirty="0" smtClean="0"/>
                        <a:t>Отчет</a:t>
                      </a:r>
                      <a:r>
                        <a:rPr lang="bg-BG" sz="1600" baseline="0" dirty="0" smtClean="0"/>
                        <a:t> 2018 г., в лева</a:t>
                      </a:r>
                      <a:endParaRPr lang="bg-BG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1600" dirty="0" smtClean="0"/>
                        <a:t>Отчет</a:t>
                      </a:r>
                      <a:r>
                        <a:rPr lang="bg-BG" sz="1600" baseline="0" dirty="0" smtClean="0"/>
                        <a:t> 2019 г., в лева</a:t>
                      </a:r>
                      <a:endParaRPr lang="bg-BG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1600" dirty="0" smtClean="0"/>
                        <a:t>Отчет 2020г., в лева</a:t>
                      </a:r>
                      <a:endParaRPr lang="bg-BG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84152">
                <a:tc>
                  <a:txBody>
                    <a:bodyPr/>
                    <a:lstStyle/>
                    <a:p>
                      <a:r>
                        <a:rPr lang="bg-BG" sz="1600" b="1" dirty="0" smtClean="0">
                          <a:solidFill>
                            <a:srgbClr val="006600"/>
                          </a:solidFill>
                        </a:rPr>
                        <a:t>ДЪРЖАВНИ ДЕЙНОСТИ</a:t>
                      </a:r>
                      <a:endParaRPr lang="bg-BG" sz="1600" b="1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600" b="1" dirty="0" smtClean="0">
                          <a:solidFill>
                            <a:srgbClr val="006600"/>
                          </a:solidFill>
                        </a:rPr>
                        <a:t>35 293 902</a:t>
                      </a:r>
                      <a:endParaRPr lang="bg-BG" sz="1600" b="1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600" b="1" dirty="0" smtClean="0">
                          <a:solidFill>
                            <a:srgbClr val="006600"/>
                          </a:solidFill>
                        </a:rPr>
                        <a:t>39 731 337</a:t>
                      </a:r>
                      <a:endParaRPr lang="bg-BG" sz="1600" b="1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600" b="1" smtClean="0">
                          <a:solidFill>
                            <a:srgbClr val="006600"/>
                          </a:solidFill>
                        </a:rPr>
                        <a:t>47 024 270</a:t>
                      </a:r>
                      <a:endParaRPr lang="bg-BG" sz="1600" b="1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84152">
                <a:tc>
                  <a:txBody>
                    <a:bodyPr/>
                    <a:lstStyle/>
                    <a:p>
                      <a:r>
                        <a:rPr lang="bg-BG" sz="1600" dirty="0" smtClean="0">
                          <a:solidFill>
                            <a:srgbClr val="006600"/>
                          </a:solidFill>
                        </a:rPr>
                        <a:t>Общи</a:t>
                      </a:r>
                      <a:r>
                        <a:rPr lang="bg-BG" sz="1600" baseline="0" dirty="0" smtClean="0">
                          <a:solidFill>
                            <a:srgbClr val="006600"/>
                          </a:solidFill>
                        </a:rPr>
                        <a:t> държавни служби</a:t>
                      </a:r>
                      <a:endParaRPr lang="bg-BG" sz="16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600" dirty="0" smtClean="0">
                          <a:solidFill>
                            <a:srgbClr val="006600"/>
                          </a:solidFill>
                        </a:rPr>
                        <a:t>2 003 270</a:t>
                      </a:r>
                      <a:endParaRPr lang="bg-BG" sz="16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600" dirty="0" smtClean="0">
                          <a:solidFill>
                            <a:srgbClr val="006600"/>
                          </a:solidFill>
                        </a:rPr>
                        <a:t>2 666 581</a:t>
                      </a:r>
                      <a:endParaRPr lang="bg-BG" sz="16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600" dirty="0" smtClean="0">
                          <a:solidFill>
                            <a:srgbClr val="006600"/>
                          </a:solidFill>
                        </a:rPr>
                        <a:t>2 224 457</a:t>
                      </a:r>
                      <a:endParaRPr lang="bg-BG" sz="16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84152">
                <a:tc>
                  <a:txBody>
                    <a:bodyPr/>
                    <a:lstStyle/>
                    <a:p>
                      <a:r>
                        <a:rPr lang="bg-BG" sz="1600" dirty="0" smtClean="0">
                          <a:solidFill>
                            <a:srgbClr val="006600"/>
                          </a:solidFill>
                        </a:rPr>
                        <a:t>Отбрана и сигурност</a:t>
                      </a:r>
                      <a:endParaRPr lang="bg-BG" sz="16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600" dirty="0" smtClean="0">
                          <a:solidFill>
                            <a:srgbClr val="006600"/>
                          </a:solidFill>
                        </a:rPr>
                        <a:t>569 185</a:t>
                      </a:r>
                      <a:endParaRPr lang="bg-BG" sz="16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600" dirty="0" smtClean="0">
                          <a:solidFill>
                            <a:srgbClr val="006600"/>
                          </a:solidFill>
                        </a:rPr>
                        <a:t>189 221</a:t>
                      </a:r>
                      <a:endParaRPr lang="bg-BG" sz="16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600" dirty="0" smtClean="0">
                          <a:solidFill>
                            <a:srgbClr val="006600"/>
                          </a:solidFill>
                        </a:rPr>
                        <a:t>131 297</a:t>
                      </a:r>
                      <a:endParaRPr lang="bg-BG" sz="16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84152">
                <a:tc>
                  <a:txBody>
                    <a:bodyPr/>
                    <a:lstStyle/>
                    <a:p>
                      <a:r>
                        <a:rPr lang="bg-BG" sz="1600" dirty="0" smtClean="0">
                          <a:solidFill>
                            <a:srgbClr val="006600"/>
                          </a:solidFill>
                        </a:rPr>
                        <a:t>Образование</a:t>
                      </a:r>
                      <a:endParaRPr lang="bg-BG" sz="16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600" dirty="0" smtClean="0">
                          <a:solidFill>
                            <a:srgbClr val="006600"/>
                          </a:solidFill>
                        </a:rPr>
                        <a:t>25 363 284</a:t>
                      </a:r>
                      <a:endParaRPr lang="bg-BG" sz="16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600" dirty="0" smtClean="0">
                          <a:solidFill>
                            <a:srgbClr val="006600"/>
                          </a:solidFill>
                        </a:rPr>
                        <a:t>28 417 110</a:t>
                      </a:r>
                      <a:endParaRPr lang="bg-BG" sz="16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600" dirty="0" smtClean="0">
                          <a:solidFill>
                            <a:srgbClr val="006600"/>
                          </a:solidFill>
                        </a:rPr>
                        <a:t>32 317 998</a:t>
                      </a:r>
                      <a:endParaRPr lang="bg-BG" sz="16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84152">
                <a:tc>
                  <a:txBody>
                    <a:bodyPr/>
                    <a:lstStyle/>
                    <a:p>
                      <a:r>
                        <a:rPr lang="bg-BG" sz="1600" dirty="0" smtClean="0">
                          <a:solidFill>
                            <a:srgbClr val="006600"/>
                          </a:solidFill>
                        </a:rPr>
                        <a:t>Здравеопазване</a:t>
                      </a:r>
                      <a:endParaRPr lang="bg-BG" sz="16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600" dirty="0" smtClean="0">
                          <a:solidFill>
                            <a:srgbClr val="006600"/>
                          </a:solidFill>
                        </a:rPr>
                        <a:t>1 559 923</a:t>
                      </a:r>
                      <a:endParaRPr lang="bg-BG" sz="16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600" dirty="0" smtClean="0">
                          <a:solidFill>
                            <a:srgbClr val="006600"/>
                          </a:solidFill>
                        </a:rPr>
                        <a:t>1 970</a:t>
                      </a:r>
                      <a:r>
                        <a:rPr lang="bg-BG" sz="1600" baseline="0" dirty="0" smtClean="0">
                          <a:solidFill>
                            <a:srgbClr val="006600"/>
                          </a:solidFill>
                        </a:rPr>
                        <a:t> 257</a:t>
                      </a:r>
                      <a:endParaRPr lang="bg-BG" sz="16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600" dirty="0" smtClean="0">
                          <a:solidFill>
                            <a:srgbClr val="006600"/>
                          </a:solidFill>
                        </a:rPr>
                        <a:t>2 264</a:t>
                      </a:r>
                      <a:r>
                        <a:rPr lang="bg-BG" sz="1600" baseline="0" dirty="0" smtClean="0">
                          <a:solidFill>
                            <a:srgbClr val="006600"/>
                          </a:solidFill>
                        </a:rPr>
                        <a:t> 451</a:t>
                      </a:r>
                      <a:endParaRPr lang="bg-BG" sz="16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589355">
                <a:tc>
                  <a:txBody>
                    <a:bodyPr/>
                    <a:lstStyle/>
                    <a:p>
                      <a:r>
                        <a:rPr lang="bg-BG" sz="1600" dirty="0" smtClean="0">
                          <a:solidFill>
                            <a:srgbClr val="006600"/>
                          </a:solidFill>
                        </a:rPr>
                        <a:t>Социално осигуряване, подпомагане</a:t>
                      </a:r>
                      <a:r>
                        <a:rPr lang="bg-BG" sz="1600" baseline="0" dirty="0" smtClean="0">
                          <a:solidFill>
                            <a:srgbClr val="006600"/>
                          </a:solidFill>
                        </a:rPr>
                        <a:t> и грижи</a:t>
                      </a:r>
                      <a:endParaRPr lang="bg-BG" sz="16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bg-BG" sz="1600" dirty="0" smtClean="0">
                        <a:solidFill>
                          <a:srgbClr val="006600"/>
                        </a:solidFill>
                      </a:endParaRPr>
                    </a:p>
                    <a:p>
                      <a:pPr algn="r"/>
                      <a:r>
                        <a:rPr lang="bg-BG" sz="1600" dirty="0" smtClean="0">
                          <a:solidFill>
                            <a:srgbClr val="006600"/>
                          </a:solidFill>
                        </a:rPr>
                        <a:t>3 832 381</a:t>
                      </a:r>
                      <a:endParaRPr lang="bg-BG" sz="16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bg-BG" sz="1600" dirty="0" smtClean="0">
                        <a:solidFill>
                          <a:srgbClr val="006600"/>
                        </a:solidFill>
                      </a:endParaRPr>
                    </a:p>
                    <a:p>
                      <a:pPr algn="r"/>
                      <a:r>
                        <a:rPr lang="bg-BG" sz="1600" dirty="0" smtClean="0">
                          <a:solidFill>
                            <a:srgbClr val="006600"/>
                          </a:solidFill>
                        </a:rPr>
                        <a:t>4 016 997</a:t>
                      </a:r>
                      <a:endParaRPr lang="bg-BG" sz="16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bg-BG" sz="1600" dirty="0" smtClean="0">
                        <a:solidFill>
                          <a:srgbClr val="006600"/>
                        </a:solidFill>
                      </a:endParaRPr>
                    </a:p>
                    <a:p>
                      <a:pPr algn="r"/>
                      <a:r>
                        <a:rPr lang="bg-BG" sz="1600" dirty="0" smtClean="0">
                          <a:solidFill>
                            <a:srgbClr val="006600"/>
                          </a:solidFill>
                        </a:rPr>
                        <a:t>7 144 507</a:t>
                      </a:r>
                      <a:endParaRPr lang="bg-BG" sz="16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589355">
                <a:tc>
                  <a:txBody>
                    <a:bodyPr/>
                    <a:lstStyle/>
                    <a:p>
                      <a:r>
                        <a:rPr lang="bg-BG" sz="1600" dirty="0" smtClean="0">
                          <a:solidFill>
                            <a:srgbClr val="006600"/>
                          </a:solidFill>
                        </a:rPr>
                        <a:t>Култура, спорт, почивни дейности</a:t>
                      </a:r>
                      <a:r>
                        <a:rPr lang="bg-BG" sz="1600" baseline="0" dirty="0" smtClean="0">
                          <a:solidFill>
                            <a:srgbClr val="006600"/>
                          </a:solidFill>
                        </a:rPr>
                        <a:t> и религиозно дело</a:t>
                      </a:r>
                      <a:endParaRPr lang="bg-BG" sz="16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bg-BG" sz="1600" dirty="0" smtClean="0">
                        <a:solidFill>
                          <a:srgbClr val="006600"/>
                        </a:solidFill>
                      </a:endParaRPr>
                    </a:p>
                    <a:p>
                      <a:pPr algn="r"/>
                      <a:r>
                        <a:rPr lang="bg-BG" sz="1600" dirty="0" smtClean="0">
                          <a:solidFill>
                            <a:srgbClr val="006600"/>
                          </a:solidFill>
                        </a:rPr>
                        <a:t>1 760 312</a:t>
                      </a:r>
                      <a:endParaRPr lang="bg-BG" sz="16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bg-BG" sz="1600" dirty="0" smtClean="0">
                        <a:solidFill>
                          <a:srgbClr val="006600"/>
                        </a:solidFill>
                      </a:endParaRPr>
                    </a:p>
                    <a:p>
                      <a:pPr algn="r"/>
                      <a:r>
                        <a:rPr lang="bg-BG" sz="1600" dirty="0" smtClean="0">
                          <a:solidFill>
                            <a:srgbClr val="006600"/>
                          </a:solidFill>
                        </a:rPr>
                        <a:t>1 947 429</a:t>
                      </a:r>
                      <a:endParaRPr lang="bg-BG" sz="16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bg-BG" sz="1600" dirty="0" smtClean="0">
                        <a:solidFill>
                          <a:srgbClr val="006600"/>
                        </a:solidFill>
                      </a:endParaRPr>
                    </a:p>
                    <a:p>
                      <a:pPr algn="r"/>
                      <a:r>
                        <a:rPr lang="bg-BG" sz="1600" dirty="0" smtClean="0">
                          <a:solidFill>
                            <a:srgbClr val="006600"/>
                          </a:solidFill>
                        </a:rPr>
                        <a:t>2 160 694</a:t>
                      </a:r>
                      <a:endParaRPr lang="bg-BG" sz="16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484152">
                <a:tc>
                  <a:txBody>
                    <a:bodyPr/>
                    <a:lstStyle/>
                    <a:p>
                      <a:r>
                        <a:rPr lang="bg-BG" sz="1600" dirty="0" smtClean="0">
                          <a:solidFill>
                            <a:srgbClr val="006600"/>
                          </a:solidFill>
                        </a:rPr>
                        <a:t>Икономически дейности и услуги</a:t>
                      </a:r>
                      <a:endParaRPr lang="bg-BG" sz="16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600" dirty="0" smtClean="0">
                          <a:solidFill>
                            <a:srgbClr val="006600"/>
                          </a:solidFill>
                        </a:rPr>
                        <a:t>205 547</a:t>
                      </a:r>
                      <a:endParaRPr lang="bg-BG" sz="16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600" dirty="0" smtClean="0">
                          <a:solidFill>
                            <a:srgbClr val="006600"/>
                          </a:solidFill>
                        </a:rPr>
                        <a:t>523 742</a:t>
                      </a:r>
                      <a:endParaRPr lang="bg-BG" sz="16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600" dirty="0" smtClean="0">
                          <a:solidFill>
                            <a:srgbClr val="006600"/>
                          </a:solidFill>
                        </a:rPr>
                        <a:t>780 866</a:t>
                      </a:r>
                      <a:endParaRPr lang="bg-BG" sz="16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</a:tbl>
          </a:graphicData>
        </a:graphic>
      </p:graphicFrame>
      <p:sp>
        <p:nvSpPr>
          <p:cNvPr id="4" name="Контейнер за долния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g-BG" b="1" dirty="0" smtClean="0">
                <a:solidFill>
                  <a:schemeClr val="accent1"/>
                </a:solidFill>
              </a:rPr>
              <a:t>ОБЩИНА ВРАЦА</a:t>
            </a:r>
            <a:endParaRPr lang="bg-BG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7961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g-BG" sz="2000" dirty="0">
                <a:solidFill>
                  <a:srgbClr val="006600"/>
                </a:solidFill>
              </a:rPr>
              <a:t>Сравнителна информация за показателите по делегирани отговорности и функции по разходната част на бюджета за </a:t>
            </a:r>
            <a:r>
              <a:rPr lang="bg-BG" sz="2000" dirty="0" smtClean="0">
                <a:solidFill>
                  <a:srgbClr val="006600"/>
                </a:solidFill>
              </a:rPr>
              <a:t>2019 </a:t>
            </a:r>
            <a:r>
              <a:rPr lang="bg-BG" sz="2000" dirty="0">
                <a:solidFill>
                  <a:srgbClr val="006600"/>
                </a:solidFill>
              </a:rPr>
              <a:t>г. спрямо </a:t>
            </a:r>
            <a:r>
              <a:rPr lang="bg-BG" sz="2000" dirty="0" smtClean="0">
                <a:solidFill>
                  <a:srgbClr val="006600"/>
                </a:solidFill>
              </a:rPr>
              <a:t>2017 </a:t>
            </a:r>
            <a:r>
              <a:rPr lang="bg-BG" sz="2000" dirty="0">
                <a:solidFill>
                  <a:srgbClr val="006600"/>
                </a:solidFill>
              </a:rPr>
              <a:t>г. и </a:t>
            </a:r>
            <a:r>
              <a:rPr lang="bg-BG" sz="2000" dirty="0" smtClean="0">
                <a:solidFill>
                  <a:srgbClr val="006600"/>
                </a:solidFill>
              </a:rPr>
              <a:t>2018 </a:t>
            </a:r>
            <a:r>
              <a:rPr lang="bg-BG" sz="2000" dirty="0">
                <a:solidFill>
                  <a:srgbClr val="006600"/>
                </a:solidFill>
              </a:rPr>
              <a:t>г</a:t>
            </a:r>
            <a:r>
              <a:rPr lang="bg-BG" sz="2000" dirty="0" smtClean="0">
                <a:solidFill>
                  <a:srgbClr val="006600"/>
                </a:solidFill>
              </a:rPr>
              <a:t>. </a:t>
            </a:r>
            <a:br>
              <a:rPr lang="bg-BG" sz="2000" dirty="0" smtClean="0">
                <a:solidFill>
                  <a:srgbClr val="006600"/>
                </a:solidFill>
              </a:rPr>
            </a:br>
            <a:r>
              <a:rPr lang="bg-BG" sz="2000" dirty="0" smtClean="0">
                <a:solidFill>
                  <a:srgbClr val="006600"/>
                </a:solidFill>
              </a:rPr>
              <a:t>Държавни дейности</a:t>
            </a:r>
            <a:endParaRPr lang="bg-BG" sz="2000" dirty="0"/>
          </a:p>
        </p:txBody>
      </p:sp>
      <p:graphicFrame>
        <p:nvGraphicFramePr>
          <p:cNvPr id="5" name="Контейнер за съдържание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677832"/>
              </p:ext>
            </p:extLst>
          </p:nvPr>
        </p:nvGraphicFramePr>
        <p:xfrm>
          <a:off x="457200" y="1600200"/>
          <a:ext cx="8229600" cy="47085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Контейнер за долния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g-BG" b="1" dirty="0" smtClean="0">
                <a:solidFill>
                  <a:schemeClr val="accent1"/>
                </a:solidFill>
              </a:rPr>
              <a:t>ОБЩИНА ВРАЦА</a:t>
            </a:r>
            <a:endParaRPr lang="bg-BG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3453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24744"/>
          </a:xfrm>
        </p:spPr>
        <p:txBody>
          <a:bodyPr>
            <a:noAutofit/>
          </a:bodyPr>
          <a:lstStyle/>
          <a:p>
            <a:r>
              <a:rPr lang="bg-BG" sz="2000" dirty="0">
                <a:solidFill>
                  <a:srgbClr val="006600"/>
                </a:solidFill>
              </a:rPr>
              <a:t>Сравнителна информация за показателите по делегирани отговорности и функции по разходната част на бюджета за </a:t>
            </a:r>
            <a:r>
              <a:rPr lang="bg-BG" sz="2000" dirty="0" smtClean="0">
                <a:solidFill>
                  <a:srgbClr val="006600"/>
                </a:solidFill>
              </a:rPr>
              <a:t>2020 </a:t>
            </a:r>
            <a:r>
              <a:rPr lang="bg-BG" sz="2000" dirty="0">
                <a:solidFill>
                  <a:srgbClr val="006600"/>
                </a:solidFill>
              </a:rPr>
              <a:t>г. спрямо </a:t>
            </a:r>
            <a:r>
              <a:rPr lang="bg-BG" sz="2000" dirty="0" smtClean="0">
                <a:solidFill>
                  <a:srgbClr val="006600"/>
                </a:solidFill>
              </a:rPr>
              <a:t>2018 </a:t>
            </a:r>
            <a:r>
              <a:rPr lang="bg-BG" sz="2000" dirty="0">
                <a:solidFill>
                  <a:srgbClr val="006600"/>
                </a:solidFill>
              </a:rPr>
              <a:t>г. и </a:t>
            </a:r>
            <a:r>
              <a:rPr lang="bg-BG" sz="2000" dirty="0" smtClean="0">
                <a:solidFill>
                  <a:srgbClr val="006600"/>
                </a:solidFill>
              </a:rPr>
              <a:t>2019 </a:t>
            </a:r>
            <a:r>
              <a:rPr lang="bg-BG" sz="2000" dirty="0">
                <a:solidFill>
                  <a:srgbClr val="006600"/>
                </a:solidFill>
              </a:rPr>
              <a:t>г</a:t>
            </a:r>
            <a:r>
              <a:rPr lang="bg-BG" sz="2000" dirty="0" smtClean="0">
                <a:solidFill>
                  <a:srgbClr val="006600"/>
                </a:solidFill>
              </a:rPr>
              <a:t>.</a:t>
            </a:r>
            <a:endParaRPr lang="bg-BG" sz="2000" dirty="0"/>
          </a:p>
        </p:txBody>
      </p:sp>
      <p:graphicFrame>
        <p:nvGraphicFramePr>
          <p:cNvPr id="5" name="Контейнер за съдържание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49255010"/>
              </p:ext>
            </p:extLst>
          </p:nvPr>
        </p:nvGraphicFramePr>
        <p:xfrm>
          <a:off x="457200" y="1124745"/>
          <a:ext cx="8229600" cy="533832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9877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450504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504055">
                <a:tc>
                  <a:txBody>
                    <a:bodyPr/>
                    <a:lstStyle/>
                    <a:p>
                      <a:pPr algn="ctr"/>
                      <a:r>
                        <a:rPr lang="bg-BG" sz="1200" dirty="0" smtClean="0"/>
                        <a:t>Класификация по ЕБК</a:t>
                      </a:r>
                      <a:endParaRPr lang="bg-BG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1200" dirty="0" smtClean="0"/>
                        <a:t>Отчет</a:t>
                      </a:r>
                      <a:r>
                        <a:rPr lang="bg-BG" sz="1200" baseline="0" dirty="0" smtClean="0"/>
                        <a:t> 2018 г., в лева</a:t>
                      </a:r>
                      <a:endParaRPr lang="bg-BG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1200" dirty="0" smtClean="0"/>
                        <a:t>Отчет</a:t>
                      </a:r>
                      <a:r>
                        <a:rPr lang="bg-BG" sz="1200" baseline="0" dirty="0" smtClean="0"/>
                        <a:t> 2019 г., в лева</a:t>
                      </a:r>
                      <a:endParaRPr lang="bg-BG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1200" dirty="0" smtClean="0"/>
                        <a:t>Отчет 2020 г., в лева</a:t>
                      </a:r>
                      <a:endParaRPr lang="bg-BG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98068">
                <a:tc>
                  <a:txBody>
                    <a:bodyPr/>
                    <a:lstStyle/>
                    <a:p>
                      <a:r>
                        <a:rPr lang="bg-BG" sz="1200" b="1" dirty="0" smtClean="0">
                          <a:solidFill>
                            <a:srgbClr val="006600"/>
                          </a:solidFill>
                        </a:rPr>
                        <a:t>МЕСТНИ ДЕЙНОСТИ</a:t>
                      </a:r>
                      <a:endParaRPr lang="bg-BG" sz="1200" b="1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200" b="1" dirty="0" smtClean="0">
                          <a:solidFill>
                            <a:srgbClr val="006600"/>
                          </a:solidFill>
                        </a:rPr>
                        <a:t>18 277 357</a:t>
                      </a:r>
                      <a:endParaRPr lang="bg-BG" sz="1200" b="1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200" b="1" dirty="0" smtClean="0">
                          <a:solidFill>
                            <a:srgbClr val="006600"/>
                          </a:solidFill>
                        </a:rPr>
                        <a:t>21 880 739</a:t>
                      </a:r>
                      <a:endParaRPr lang="bg-BG" sz="1200" b="1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200" b="1" dirty="0" smtClean="0">
                          <a:solidFill>
                            <a:srgbClr val="006600"/>
                          </a:solidFill>
                        </a:rPr>
                        <a:t>16 866 688</a:t>
                      </a:r>
                      <a:endParaRPr lang="bg-BG" sz="1200" b="1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41613">
                <a:tc>
                  <a:txBody>
                    <a:bodyPr/>
                    <a:lstStyle/>
                    <a:p>
                      <a:r>
                        <a:rPr lang="bg-BG" sz="1200" b="0" dirty="0" smtClean="0">
                          <a:solidFill>
                            <a:srgbClr val="006600"/>
                          </a:solidFill>
                        </a:rPr>
                        <a:t>Местни дейности </a:t>
                      </a:r>
                      <a:r>
                        <a:rPr lang="bg-BG" sz="1200" dirty="0" smtClean="0">
                          <a:solidFill>
                            <a:srgbClr val="006600"/>
                          </a:solidFill>
                        </a:rPr>
                        <a:t>без намаление с възстановен</a:t>
                      </a:r>
                      <a:r>
                        <a:rPr lang="bg-BG" sz="1200" baseline="0" dirty="0" smtClean="0">
                          <a:solidFill>
                            <a:srgbClr val="006600"/>
                          </a:solidFill>
                        </a:rPr>
                        <a:t> ДДС воден проект, компостираща инсталация и модернизация на градския транспорт</a:t>
                      </a:r>
                      <a:endParaRPr lang="bg-BG" sz="12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bg-BG" sz="1200" b="1" dirty="0" smtClean="0">
                        <a:solidFill>
                          <a:srgbClr val="006600"/>
                        </a:solidFill>
                      </a:endParaRPr>
                    </a:p>
                    <a:p>
                      <a:pPr algn="r"/>
                      <a:endParaRPr lang="bg-BG" sz="1200" b="1" dirty="0" smtClean="0">
                        <a:solidFill>
                          <a:srgbClr val="006600"/>
                        </a:solidFill>
                      </a:endParaRPr>
                    </a:p>
                    <a:p>
                      <a:pPr algn="r"/>
                      <a:r>
                        <a:rPr lang="bg-BG" sz="1200" b="1" dirty="0" smtClean="0">
                          <a:solidFill>
                            <a:srgbClr val="006600"/>
                          </a:solidFill>
                        </a:rPr>
                        <a:t>19 238 494</a:t>
                      </a:r>
                      <a:endParaRPr lang="bg-BG" sz="1200" b="1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bg-BG" sz="1200" b="1" dirty="0" smtClean="0">
                        <a:solidFill>
                          <a:srgbClr val="006600"/>
                        </a:solidFill>
                      </a:endParaRPr>
                    </a:p>
                    <a:p>
                      <a:pPr algn="r"/>
                      <a:endParaRPr lang="bg-BG" sz="1200" b="1" dirty="0" smtClean="0">
                        <a:solidFill>
                          <a:srgbClr val="006600"/>
                        </a:solidFill>
                      </a:endParaRPr>
                    </a:p>
                    <a:p>
                      <a:pPr algn="r"/>
                      <a:r>
                        <a:rPr lang="bg-BG" sz="1200" b="1" dirty="0" smtClean="0">
                          <a:solidFill>
                            <a:srgbClr val="006600"/>
                          </a:solidFill>
                        </a:rPr>
                        <a:t>22 102 367</a:t>
                      </a:r>
                      <a:endParaRPr lang="bg-BG" sz="1200" b="1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bg-BG" sz="1200" b="1" dirty="0" smtClean="0">
                        <a:solidFill>
                          <a:srgbClr val="006600"/>
                        </a:solidFill>
                      </a:endParaRPr>
                    </a:p>
                    <a:p>
                      <a:pPr algn="r"/>
                      <a:endParaRPr lang="bg-BG" sz="1200" b="1" dirty="0" smtClean="0">
                        <a:solidFill>
                          <a:srgbClr val="006600"/>
                        </a:solidFill>
                      </a:endParaRPr>
                    </a:p>
                    <a:p>
                      <a:pPr algn="r"/>
                      <a:r>
                        <a:rPr lang="bg-BG" sz="1200" b="1" dirty="0" smtClean="0">
                          <a:solidFill>
                            <a:srgbClr val="006600"/>
                          </a:solidFill>
                        </a:rPr>
                        <a:t>22 650 412</a:t>
                      </a:r>
                      <a:endParaRPr lang="bg-BG" sz="1200" b="1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98068">
                <a:tc>
                  <a:txBody>
                    <a:bodyPr/>
                    <a:lstStyle/>
                    <a:p>
                      <a:r>
                        <a:rPr lang="bg-BG" sz="1200" dirty="0" smtClean="0">
                          <a:solidFill>
                            <a:srgbClr val="006600"/>
                          </a:solidFill>
                        </a:rPr>
                        <a:t>Общи държавни служби</a:t>
                      </a:r>
                      <a:endParaRPr lang="bg-BG" sz="12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200" dirty="0" smtClean="0">
                          <a:solidFill>
                            <a:srgbClr val="006600"/>
                          </a:solidFill>
                        </a:rPr>
                        <a:t>1 783 782</a:t>
                      </a:r>
                      <a:endParaRPr lang="bg-BG" sz="12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200" dirty="0" smtClean="0">
                          <a:solidFill>
                            <a:srgbClr val="006600"/>
                          </a:solidFill>
                        </a:rPr>
                        <a:t>2 057 987</a:t>
                      </a:r>
                      <a:endParaRPr lang="bg-BG" sz="12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200" dirty="0" smtClean="0">
                          <a:solidFill>
                            <a:srgbClr val="006600"/>
                          </a:solidFill>
                        </a:rPr>
                        <a:t>1 864 819</a:t>
                      </a:r>
                      <a:endParaRPr lang="bg-BG" sz="12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98068">
                <a:tc>
                  <a:txBody>
                    <a:bodyPr/>
                    <a:lstStyle/>
                    <a:p>
                      <a:r>
                        <a:rPr lang="bg-BG" sz="1200" dirty="0" smtClean="0">
                          <a:solidFill>
                            <a:srgbClr val="006600"/>
                          </a:solidFill>
                        </a:rPr>
                        <a:t>Отбрана и сигурност</a:t>
                      </a:r>
                      <a:endParaRPr lang="bg-BG" sz="12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200" dirty="0" smtClean="0">
                          <a:solidFill>
                            <a:srgbClr val="006600"/>
                          </a:solidFill>
                        </a:rPr>
                        <a:t>156 671</a:t>
                      </a:r>
                      <a:endParaRPr lang="bg-BG" sz="12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200" dirty="0" smtClean="0">
                          <a:solidFill>
                            <a:srgbClr val="006600"/>
                          </a:solidFill>
                        </a:rPr>
                        <a:t>89 238</a:t>
                      </a:r>
                      <a:endParaRPr lang="bg-BG" sz="12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200" dirty="0" smtClean="0">
                          <a:solidFill>
                            <a:srgbClr val="006600"/>
                          </a:solidFill>
                        </a:rPr>
                        <a:t>139 169</a:t>
                      </a:r>
                      <a:endParaRPr lang="bg-BG" sz="12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98068">
                <a:tc>
                  <a:txBody>
                    <a:bodyPr/>
                    <a:lstStyle/>
                    <a:p>
                      <a:r>
                        <a:rPr lang="bg-BG" sz="1200" dirty="0" smtClean="0">
                          <a:solidFill>
                            <a:srgbClr val="006600"/>
                          </a:solidFill>
                        </a:rPr>
                        <a:t>Образование</a:t>
                      </a:r>
                      <a:endParaRPr lang="bg-BG" sz="12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200" dirty="0" smtClean="0">
                          <a:solidFill>
                            <a:srgbClr val="006600"/>
                          </a:solidFill>
                        </a:rPr>
                        <a:t>2 342 425</a:t>
                      </a:r>
                      <a:endParaRPr lang="bg-BG" sz="12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200" dirty="0" smtClean="0">
                          <a:solidFill>
                            <a:srgbClr val="006600"/>
                          </a:solidFill>
                        </a:rPr>
                        <a:t>2 505 969</a:t>
                      </a:r>
                      <a:endParaRPr lang="bg-BG" sz="12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200" dirty="0" smtClean="0">
                          <a:solidFill>
                            <a:srgbClr val="006600"/>
                          </a:solidFill>
                        </a:rPr>
                        <a:t>2 098 882</a:t>
                      </a:r>
                      <a:endParaRPr lang="bg-BG" sz="12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98068">
                <a:tc>
                  <a:txBody>
                    <a:bodyPr/>
                    <a:lstStyle/>
                    <a:p>
                      <a:r>
                        <a:rPr lang="bg-BG" sz="1200" dirty="0" smtClean="0">
                          <a:solidFill>
                            <a:srgbClr val="006600"/>
                          </a:solidFill>
                        </a:rPr>
                        <a:t>Здравеопазване</a:t>
                      </a:r>
                      <a:endParaRPr lang="bg-BG" sz="12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200" dirty="0" smtClean="0">
                          <a:solidFill>
                            <a:srgbClr val="006600"/>
                          </a:solidFill>
                        </a:rPr>
                        <a:t>558 892</a:t>
                      </a:r>
                      <a:endParaRPr lang="bg-BG" sz="12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200" dirty="0" smtClean="0">
                          <a:solidFill>
                            <a:srgbClr val="006600"/>
                          </a:solidFill>
                        </a:rPr>
                        <a:t>274 035</a:t>
                      </a:r>
                      <a:endParaRPr lang="bg-BG" sz="12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200" dirty="0" smtClean="0">
                          <a:solidFill>
                            <a:srgbClr val="006600"/>
                          </a:solidFill>
                        </a:rPr>
                        <a:t>328 086</a:t>
                      </a:r>
                      <a:endParaRPr lang="bg-BG" sz="12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98068">
                <a:tc>
                  <a:txBody>
                    <a:bodyPr/>
                    <a:lstStyle/>
                    <a:p>
                      <a:r>
                        <a:rPr lang="bg-BG" sz="1200" dirty="0" smtClean="0">
                          <a:solidFill>
                            <a:srgbClr val="006600"/>
                          </a:solidFill>
                        </a:rPr>
                        <a:t>Социално</a:t>
                      </a:r>
                      <a:r>
                        <a:rPr lang="bg-BG" sz="1200" baseline="0" dirty="0" smtClean="0">
                          <a:solidFill>
                            <a:srgbClr val="006600"/>
                          </a:solidFill>
                        </a:rPr>
                        <a:t> осигуряване, подпомагане и грижи</a:t>
                      </a:r>
                      <a:endParaRPr lang="bg-BG" sz="12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200" dirty="0" smtClean="0">
                          <a:solidFill>
                            <a:srgbClr val="006600"/>
                          </a:solidFill>
                        </a:rPr>
                        <a:t>1 466 172</a:t>
                      </a:r>
                      <a:endParaRPr lang="bg-BG" sz="12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200" dirty="0" smtClean="0">
                          <a:solidFill>
                            <a:srgbClr val="006600"/>
                          </a:solidFill>
                        </a:rPr>
                        <a:t>1 576 383</a:t>
                      </a:r>
                      <a:endParaRPr lang="bg-BG" sz="12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200" dirty="0" smtClean="0">
                          <a:solidFill>
                            <a:srgbClr val="006600"/>
                          </a:solidFill>
                        </a:rPr>
                        <a:t>1 698 442</a:t>
                      </a:r>
                      <a:endParaRPr lang="bg-BG" sz="12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98068">
                <a:tc>
                  <a:txBody>
                    <a:bodyPr/>
                    <a:lstStyle/>
                    <a:p>
                      <a:r>
                        <a:rPr lang="bg-BG" sz="1200" dirty="0" smtClean="0">
                          <a:solidFill>
                            <a:srgbClr val="006600"/>
                          </a:solidFill>
                        </a:rPr>
                        <a:t>Жилищно строителство, БКС и ООС</a:t>
                      </a:r>
                      <a:endParaRPr lang="bg-BG" sz="12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200" dirty="0" smtClean="0">
                          <a:solidFill>
                            <a:srgbClr val="006600"/>
                          </a:solidFill>
                        </a:rPr>
                        <a:t>5 682 050</a:t>
                      </a:r>
                      <a:endParaRPr lang="bg-BG" sz="12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200" dirty="0" smtClean="0">
                          <a:solidFill>
                            <a:srgbClr val="006600"/>
                          </a:solidFill>
                        </a:rPr>
                        <a:t>7 719 818</a:t>
                      </a:r>
                      <a:endParaRPr lang="bg-BG" sz="12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200" dirty="0" smtClean="0">
                          <a:solidFill>
                            <a:srgbClr val="006600"/>
                          </a:solidFill>
                        </a:rPr>
                        <a:t>3 455 229</a:t>
                      </a:r>
                      <a:endParaRPr lang="bg-BG" sz="12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50671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g-BG" sz="1200" dirty="0" smtClean="0">
                          <a:solidFill>
                            <a:srgbClr val="006600"/>
                          </a:solidFill>
                        </a:rPr>
                        <a:t>Възстановен ДДС воден проект, компостираща инсталация и </a:t>
                      </a:r>
                      <a:r>
                        <a:rPr lang="bg-BG" sz="1200" baseline="0" dirty="0" smtClean="0">
                          <a:solidFill>
                            <a:srgbClr val="006600"/>
                          </a:solidFill>
                        </a:rPr>
                        <a:t>модернизация на градския транспорт</a:t>
                      </a:r>
                      <a:endParaRPr lang="bg-BG" sz="1200" dirty="0" smtClean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bg-BG" sz="1200" dirty="0" smtClean="0">
                        <a:solidFill>
                          <a:srgbClr val="006600"/>
                        </a:solidFill>
                      </a:endParaRPr>
                    </a:p>
                    <a:p>
                      <a:pPr algn="r"/>
                      <a:r>
                        <a:rPr lang="bg-BG" sz="1200" dirty="0" smtClean="0">
                          <a:solidFill>
                            <a:srgbClr val="006600"/>
                          </a:solidFill>
                        </a:rPr>
                        <a:t>-961 137</a:t>
                      </a:r>
                      <a:endParaRPr lang="bg-BG" sz="12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bg-BG" sz="1200" dirty="0" smtClean="0">
                        <a:solidFill>
                          <a:srgbClr val="006600"/>
                        </a:solidFill>
                      </a:endParaRPr>
                    </a:p>
                    <a:p>
                      <a:pPr algn="r"/>
                      <a:r>
                        <a:rPr lang="bg-BG" sz="1200" dirty="0" smtClean="0">
                          <a:solidFill>
                            <a:srgbClr val="006600"/>
                          </a:solidFill>
                        </a:rPr>
                        <a:t>-221 628</a:t>
                      </a:r>
                      <a:endParaRPr lang="bg-BG" sz="12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bg-BG" sz="1200" dirty="0" smtClean="0">
                        <a:solidFill>
                          <a:srgbClr val="006600"/>
                        </a:solidFill>
                      </a:endParaRPr>
                    </a:p>
                    <a:p>
                      <a:pPr algn="r"/>
                      <a:r>
                        <a:rPr lang="bg-BG" sz="1200" dirty="0" smtClean="0">
                          <a:solidFill>
                            <a:srgbClr val="006600"/>
                          </a:solidFill>
                        </a:rPr>
                        <a:t>-5 783 724</a:t>
                      </a:r>
                      <a:endParaRPr lang="bg-BG" sz="12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64161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g-BG" sz="1200" b="0" dirty="0" smtClean="0">
                          <a:solidFill>
                            <a:srgbClr val="006600"/>
                          </a:solidFill>
                        </a:rPr>
                        <a:t>Жилищно</a:t>
                      </a:r>
                      <a:r>
                        <a:rPr lang="bg-BG" sz="1200" b="0" baseline="0" dirty="0" smtClean="0">
                          <a:solidFill>
                            <a:srgbClr val="006600"/>
                          </a:solidFill>
                        </a:rPr>
                        <a:t> строителство, БКС и  ООС </a:t>
                      </a:r>
                      <a:r>
                        <a:rPr lang="bg-BG" sz="1200" baseline="0" dirty="0" smtClean="0">
                          <a:solidFill>
                            <a:srgbClr val="006600"/>
                          </a:solidFill>
                        </a:rPr>
                        <a:t>без намаление с възстановен ДДС воден проект, компостираща инсталация и модернизация на градския транспорт</a:t>
                      </a:r>
                      <a:endParaRPr lang="bg-BG" sz="1200" dirty="0" smtClean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bg-BG" sz="1200" dirty="0" smtClean="0">
                        <a:solidFill>
                          <a:srgbClr val="006600"/>
                        </a:solidFill>
                      </a:endParaRPr>
                    </a:p>
                    <a:p>
                      <a:pPr algn="r"/>
                      <a:endParaRPr lang="bg-BG" sz="1200" dirty="0" smtClean="0">
                        <a:solidFill>
                          <a:srgbClr val="006600"/>
                        </a:solidFill>
                      </a:endParaRPr>
                    </a:p>
                    <a:p>
                      <a:pPr algn="r"/>
                      <a:r>
                        <a:rPr lang="bg-BG" sz="1200" dirty="0" smtClean="0">
                          <a:solidFill>
                            <a:srgbClr val="006600"/>
                          </a:solidFill>
                        </a:rPr>
                        <a:t>6 643 187</a:t>
                      </a:r>
                      <a:endParaRPr lang="bg-BG" sz="12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bg-BG" sz="1200" dirty="0" smtClean="0">
                        <a:solidFill>
                          <a:srgbClr val="006600"/>
                        </a:solidFill>
                      </a:endParaRPr>
                    </a:p>
                    <a:p>
                      <a:pPr algn="r"/>
                      <a:endParaRPr lang="bg-BG" sz="1200" dirty="0" smtClean="0">
                        <a:solidFill>
                          <a:srgbClr val="006600"/>
                        </a:solidFill>
                      </a:endParaRPr>
                    </a:p>
                    <a:p>
                      <a:pPr algn="r"/>
                      <a:r>
                        <a:rPr lang="bg-BG" sz="1200" dirty="0" smtClean="0">
                          <a:solidFill>
                            <a:srgbClr val="006600"/>
                          </a:solidFill>
                        </a:rPr>
                        <a:t>7 941 446</a:t>
                      </a:r>
                      <a:endParaRPr lang="bg-BG" sz="12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bg-BG" sz="1200" dirty="0" smtClean="0">
                        <a:solidFill>
                          <a:srgbClr val="006600"/>
                        </a:solidFill>
                      </a:endParaRPr>
                    </a:p>
                    <a:p>
                      <a:pPr algn="r"/>
                      <a:endParaRPr lang="bg-BG" sz="1200" dirty="0" smtClean="0">
                        <a:solidFill>
                          <a:srgbClr val="006600"/>
                        </a:solidFill>
                      </a:endParaRPr>
                    </a:p>
                    <a:p>
                      <a:pPr algn="r"/>
                      <a:r>
                        <a:rPr lang="bg-BG" sz="1200" dirty="0" smtClean="0">
                          <a:solidFill>
                            <a:srgbClr val="006600"/>
                          </a:solidFill>
                        </a:rPr>
                        <a:t>9 238 953</a:t>
                      </a:r>
                      <a:endParaRPr lang="bg-BG" sz="12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361713">
                <a:tc>
                  <a:txBody>
                    <a:bodyPr/>
                    <a:lstStyle/>
                    <a:p>
                      <a:r>
                        <a:rPr lang="bg-BG" sz="1200" dirty="0" smtClean="0">
                          <a:solidFill>
                            <a:srgbClr val="006600"/>
                          </a:solidFill>
                        </a:rPr>
                        <a:t>Култура, спорт, почивни дейности</a:t>
                      </a:r>
                      <a:r>
                        <a:rPr lang="bg-BG" sz="1200" baseline="0" dirty="0" smtClean="0">
                          <a:solidFill>
                            <a:srgbClr val="006600"/>
                          </a:solidFill>
                        </a:rPr>
                        <a:t> и религиозно дело</a:t>
                      </a:r>
                      <a:endParaRPr lang="bg-BG" sz="12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200" dirty="0" smtClean="0">
                          <a:solidFill>
                            <a:srgbClr val="006600"/>
                          </a:solidFill>
                        </a:rPr>
                        <a:t>3 631 372</a:t>
                      </a:r>
                      <a:endParaRPr lang="bg-BG" sz="12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200" dirty="0" smtClean="0">
                          <a:solidFill>
                            <a:srgbClr val="006600"/>
                          </a:solidFill>
                        </a:rPr>
                        <a:t>3 496 031</a:t>
                      </a:r>
                      <a:endParaRPr lang="bg-BG" sz="12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200" dirty="0" smtClean="0">
                          <a:solidFill>
                            <a:srgbClr val="006600"/>
                          </a:solidFill>
                        </a:rPr>
                        <a:t>3 854 203</a:t>
                      </a:r>
                      <a:endParaRPr lang="bg-BG" sz="12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298068">
                <a:tc>
                  <a:txBody>
                    <a:bodyPr/>
                    <a:lstStyle/>
                    <a:p>
                      <a:r>
                        <a:rPr lang="bg-BG" sz="1200" dirty="0" smtClean="0">
                          <a:solidFill>
                            <a:srgbClr val="006600"/>
                          </a:solidFill>
                        </a:rPr>
                        <a:t>Икономически дейности и услуги</a:t>
                      </a:r>
                      <a:endParaRPr lang="bg-BG" sz="12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200" dirty="0" smtClean="0">
                          <a:solidFill>
                            <a:srgbClr val="006600"/>
                          </a:solidFill>
                        </a:rPr>
                        <a:t>2 457 974</a:t>
                      </a:r>
                      <a:endParaRPr lang="bg-BG" sz="12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200" dirty="0" smtClean="0">
                          <a:solidFill>
                            <a:srgbClr val="006600"/>
                          </a:solidFill>
                        </a:rPr>
                        <a:t>3 954 763</a:t>
                      </a:r>
                      <a:endParaRPr lang="bg-BG" sz="12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200" dirty="0" smtClean="0">
                          <a:solidFill>
                            <a:srgbClr val="006600"/>
                          </a:solidFill>
                        </a:rPr>
                        <a:t>3 108 945</a:t>
                      </a:r>
                      <a:endParaRPr lang="bg-BG" sz="12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298068">
                <a:tc>
                  <a:txBody>
                    <a:bodyPr/>
                    <a:lstStyle/>
                    <a:p>
                      <a:r>
                        <a:rPr lang="bg-BG" sz="1200" dirty="0" smtClean="0">
                          <a:solidFill>
                            <a:srgbClr val="006600"/>
                          </a:solidFill>
                        </a:rPr>
                        <a:t>Разходи некласифицирани</a:t>
                      </a:r>
                      <a:r>
                        <a:rPr lang="bg-BG" sz="1200" baseline="0" dirty="0" smtClean="0">
                          <a:solidFill>
                            <a:srgbClr val="006600"/>
                          </a:solidFill>
                        </a:rPr>
                        <a:t> в другите функции</a:t>
                      </a:r>
                      <a:endParaRPr lang="bg-BG" sz="12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200" dirty="0" smtClean="0">
                          <a:solidFill>
                            <a:srgbClr val="006600"/>
                          </a:solidFill>
                        </a:rPr>
                        <a:t>198 019</a:t>
                      </a:r>
                      <a:endParaRPr lang="bg-BG" sz="12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200" dirty="0" smtClean="0">
                          <a:solidFill>
                            <a:srgbClr val="006600"/>
                          </a:solidFill>
                        </a:rPr>
                        <a:t>206 515</a:t>
                      </a:r>
                      <a:endParaRPr lang="bg-BG" sz="12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200" dirty="0" smtClean="0">
                          <a:solidFill>
                            <a:srgbClr val="006600"/>
                          </a:solidFill>
                        </a:rPr>
                        <a:t>318 913</a:t>
                      </a:r>
                      <a:endParaRPr lang="bg-BG" sz="12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</a:tbl>
          </a:graphicData>
        </a:graphic>
      </p:graphicFrame>
      <p:sp>
        <p:nvSpPr>
          <p:cNvPr id="4" name="Контейнер за долния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g-BG" b="1" dirty="0" smtClean="0">
                <a:solidFill>
                  <a:schemeClr val="accent1"/>
                </a:solidFill>
              </a:rPr>
              <a:t>ОБЩИНА ВРАЦА</a:t>
            </a:r>
            <a:endParaRPr lang="bg-BG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1624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g-BG" sz="2000" dirty="0">
                <a:solidFill>
                  <a:srgbClr val="006600"/>
                </a:solidFill>
              </a:rPr>
              <a:t>Сравнителна информация за показателите по делегирани отговорности и функции по разходната част на бюджета за </a:t>
            </a:r>
            <a:r>
              <a:rPr lang="bg-BG" sz="2000" dirty="0" smtClean="0">
                <a:solidFill>
                  <a:srgbClr val="006600"/>
                </a:solidFill>
              </a:rPr>
              <a:t>2020 </a:t>
            </a:r>
            <a:r>
              <a:rPr lang="bg-BG" sz="2000" dirty="0">
                <a:solidFill>
                  <a:srgbClr val="006600"/>
                </a:solidFill>
              </a:rPr>
              <a:t>г. спрямо </a:t>
            </a:r>
            <a:r>
              <a:rPr lang="bg-BG" sz="2000" dirty="0" smtClean="0">
                <a:solidFill>
                  <a:srgbClr val="006600"/>
                </a:solidFill>
              </a:rPr>
              <a:t>2018 </a:t>
            </a:r>
            <a:r>
              <a:rPr lang="bg-BG" sz="2000" dirty="0">
                <a:solidFill>
                  <a:srgbClr val="006600"/>
                </a:solidFill>
              </a:rPr>
              <a:t>г. и </a:t>
            </a:r>
            <a:r>
              <a:rPr lang="bg-BG" sz="2000" dirty="0" smtClean="0">
                <a:solidFill>
                  <a:srgbClr val="006600"/>
                </a:solidFill>
              </a:rPr>
              <a:t>2019 </a:t>
            </a:r>
            <a:r>
              <a:rPr lang="bg-BG" sz="2000" dirty="0">
                <a:solidFill>
                  <a:srgbClr val="006600"/>
                </a:solidFill>
              </a:rPr>
              <a:t>г</a:t>
            </a:r>
            <a:r>
              <a:rPr lang="bg-BG" sz="2000" dirty="0" smtClean="0">
                <a:solidFill>
                  <a:srgbClr val="006600"/>
                </a:solidFill>
              </a:rPr>
              <a:t>. </a:t>
            </a:r>
            <a:r>
              <a:rPr lang="bg-BG" sz="2000" dirty="0">
                <a:solidFill>
                  <a:srgbClr val="006600"/>
                </a:solidFill>
              </a:rPr>
              <a:t/>
            </a:r>
            <a:br>
              <a:rPr lang="bg-BG" sz="2000" dirty="0">
                <a:solidFill>
                  <a:srgbClr val="006600"/>
                </a:solidFill>
              </a:rPr>
            </a:br>
            <a:r>
              <a:rPr lang="bg-BG" sz="2000" dirty="0">
                <a:solidFill>
                  <a:srgbClr val="006600"/>
                </a:solidFill>
              </a:rPr>
              <a:t>М</a:t>
            </a:r>
            <a:r>
              <a:rPr lang="bg-BG" sz="2000" dirty="0" smtClean="0">
                <a:solidFill>
                  <a:srgbClr val="006600"/>
                </a:solidFill>
              </a:rPr>
              <a:t>естни дейности</a:t>
            </a:r>
            <a:endParaRPr lang="bg-BG" sz="2000" dirty="0"/>
          </a:p>
        </p:txBody>
      </p:sp>
      <p:graphicFrame>
        <p:nvGraphicFramePr>
          <p:cNvPr id="5" name="Контейнер за съдържание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5029871"/>
              </p:ext>
            </p:extLst>
          </p:nvPr>
        </p:nvGraphicFramePr>
        <p:xfrm>
          <a:off x="457200" y="1600200"/>
          <a:ext cx="8229600" cy="47085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Контейнер за долния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g-BG" b="1" dirty="0" smtClean="0">
                <a:solidFill>
                  <a:schemeClr val="accent1"/>
                </a:solidFill>
              </a:rPr>
              <a:t>ОБЩИНА ВРАЦА</a:t>
            </a:r>
            <a:endParaRPr lang="bg-BG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8440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bg-BG" sz="2400" dirty="0">
                <a:solidFill>
                  <a:srgbClr val="006600"/>
                </a:solidFill>
              </a:rPr>
              <a:t>Сравнителна информация за показателите по делегирани отговорности и функции по разходната част на бюджета за </a:t>
            </a:r>
            <a:r>
              <a:rPr lang="bg-BG" sz="2400" dirty="0" smtClean="0">
                <a:solidFill>
                  <a:srgbClr val="006600"/>
                </a:solidFill>
              </a:rPr>
              <a:t>2020 </a:t>
            </a:r>
            <a:r>
              <a:rPr lang="bg-BG" sz="2400" dirty="0">
                <a:solidFill>
                  <a:srgbClr val="006600"/>
                </a:solidFill>
              </a:rPr>
              <a:t>г. спрямо </a:t>
            </a:r>
            <a:r>
              <a:rPr lang="bg-BG" sz="2400" dirty="0" smtClean="0">
                <a:solidFill>
                  <a:srgbClr val="006600"/>
                </a:solidFill>
              </a:rPr>
              <a:t>2018 </a:t>
            </a:r>
            <a:r>
              <a:rPr lang="bg-BG" sz="2400" dirty="0">
                <a:solidFill>
                  <a:srgbClr val="006600"/>
                </a:solidFill>
              </a:rPr>
              <a:t>г. и </a:t>
            </a:r>
            <a:r>
              <a:rPr lang="bg-BG" sz="2400" dirty="0" smtClean="0">
                <a:solidFill>
                  <a:srgbClr val="006600"/>
                </a:solidFill>
              </a:rPr>
              <a:t>2019 </a:t>
            </a:r>
            <a:r>
              <a:rPr lang="bg-BG" sz="2400" dirty="0">
                <a:solidFill>
                  <a:srgbClr val="006600"/>
                </a:solidFill>
              </a:rPr>
              <a:t>г.:</a:t>
            </a:r>
            <a:endParaRPr lang="bg-BG" sz="2400" dirty="0"/>
          </a:p>
        </p:txBody>
      </p:sp>
      <p:graphicFrame>
        <p:nvGraphicFramePr>
          <p:cNvPr id="5" name="Контейнер за съдържание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57722265"/>
              </p:ext>
            </p:extLst>
          </p:nvPr>
        </p:nvGraphicFramePr>
        <p:xfrm>
          <a:off x="457200" y="1700807"/>
          <a:ext cx="8229600" cy="47434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9877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450504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584208">
                <a:tc>
                  <a:txBody>
                    <a:bodyPr/>
                    <a:lstStyle/>
                    <a:p>
                      <a:pPr algn="ctr"/>
                      <a:endParaRPr lang="bg-BG" sz="1600" dirty="0" smtClean="0"/>
                    </a:p>
                    <a:p>
                      <a:pPr algn="ctr"/>
                      <a:r>
                        <a:rPr lang="bg-BG" sz="1600" dirty="0" smtClean="0"/>
                        <a:t>Класификация по ЕБК</a:t>
                      </a:r>
                      <a:endParaRPr lang="bg-BG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1600" dirty="0" smtClean="0"/>
                        <a:t>Отчет</a:t>
                      </a:r>
                      <a:r>
                        <a:rPr lang="bg-BG" sz="1600" baseline="0" dirty="0" smtClean="0"/>
                        <a:t> 2018 г., в лева</a:t>
                      </a:r>
                      <a:endParaRPr lang="bg-BG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1600" dirty="0" smtClean="0"/>
                        <a:t>Отчет</a:t>
                      </a:r>
                      <a:r>
                        <a:rPr lang="bg-BG" sz="1600" baseline="0" dirty="0" smtClean="0"/>
                        <a:t> 2019 г., в лева</a:t>
                      </a:r>
                      <a:endParaRPr lang="bg-BG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1600" dirty="0" smtClean="0"/>
                        <a:t>Отчет 2020 г., в лева</a:t>
                      </a:r>
                      <a:endParaRPr lang="bg-BG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35725">
                <a:tc>
                  <a:txBody>
                    <a:bodyPr/>
                    <a:lstStyle/>
                    <a:p>
                      <a:r>
                        <a:rPr lang="bg-BG" sz="1400" b="1" dirty="0" smtClean="0">
                          <a:solidFill>
                            <a:srgbClr val="006600"/>
                          </a:solidFill>
                        </a:rPr>
                        <a:t>ДОФИНАНСИРАНЕ НА ДЕЛЕГИРАНИТЕ ОТ ДЪРЖАВАТА ДЕЙНОСТИ</a:t>
                      </a:r>
                      <a:endParaRPr lang="bg-BG" sz="1400" b="1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bg-BG" sz="1400" b="1" dirty="0" smtClean="0">
                        <a:solidFill>
                          <a:srgbClr val="006600"/>
                        </a:solidFill>
                      </a:endParaRPr>
                    </a:p>
                    <a:p>
                      <a:pPr algn="r"/>
                      <a:r>
                        <a:rPr lang="bg-BG" sz="1400" b="1" dirty="0" smtClean="0">
                          <a:solidFill>
                            <a:srgbClr val="006600"/>
                          </a:solidFill>
                        </a:rPr>
                        <a:t>901 566</a:t>
                      </a:r>
                      <a:endParaRPr lang="bg-BG" sz="1400" b="1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bg-BG" sz="1400" b="1" dirty="0" smtClean="0">
                        <a:solidFill>
                          <a:srgbClr val="006600"/>
                        </a:solidFill>
                      </a:endParaRPr>
                    </a:p>
                    <a:p>
                      <a:pPr algn="r"/>
                      <a:r>
                        <a:rPr lang="bg-BG" sz="1400" b="1" dirty="0" smtClean="0">
                          <a:solidFill>
                            <a:srgbClr val="006600"/>
                          </a:solidFill>
                        </a:rPr>
                        <a:t>1 188 201</a:t>
                      </a:r>
                      <a:endParaRPr lang="bg-BG" sz="1400" b="1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bg-BG" sz="1400" b="1" dirty="0" smtClean="0">
                        <a:solidFill>
                          <a:srgbClr val="006600"/>
                        </a:solidFill>
                      </a:endParaRPr>
                    </a:p>
                    <a:p>
                      <a:pPr algn="r"/>
                      <a:r>
                        <a:rPr lang="bg-BG" sz="1400" b="1" dirty="0" smtClean="0">
                          <a:solidFill>
                            <a:srgbClr val="006600"/>
                          </a:solidFill>
                        </a:rPr>
                        <a:t>1 172 968</a:t>
                      </a:r>
                      <a:endParaRPr lang="bg-BG" sz="1400" b="1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35725">
                <a:tc>
                  <a:txBody>
                    <a:bodyPr/>
                    <a:lstStyle/>
                    <a:p>
                      <a:endParaRPr lang="bg-BG" sz="1400" dirty="0" smtClean="0">
                        <a:solidFill>
                          <a:srgbClr val="006600"/>
                        </a:solidFill>
                      </a:endParaRPr>
                    </a:p>
                    <a:p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Общи държавни служби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bg-BG" sz="1400" dirty="0" smtClean="0">
                        <a:solidFill>
                          <a:srgbClr val="006600"/>
                        </a:solidFill>
                      </a:endParaRPr>
                    </a:p>
                    <a:p>
                      <a:pPr algn="r"/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568 607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bg-BG" sz="1400" dirty="0" smtClean="0">
                        <a:solidFill>
                          <a:srgbClr val="006600"/>
                        </a:solidFill>
                      </a:endParaRPr>
                    </a:p>
                    <a:p>
                      <a:pPr algn="r"/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595 596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bg-BG" sz="1400" dirty="0" smtClean="0">
                        <a:solidFill>
                          <a:srgbClr val="006600"/>
                        </a:solidFill>
                      </a:endParaRPr>
                    </a:p>
                    <a:p>
                      <a:pPr algn="r"/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727 185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35725">
                <a:tc>
                  <a:txBody>
                    <a:bodyPr/>
                    <a:lstStyle/>
                    <a:p>
                      <a:endParaRPr lang="bg-BG" sz="1400" dirty="0" smtClean="0">
                        <a:solidFill>
                          <a:srgbClr val="006600"/>
                        </a:solidFill>
                      </a:endParaRPr>
                    </a:p>
                    <a:p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Образование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bg-BG" sz="1400" dirty="0" smtClean="0">
                        <a:solidFill>
                          <a:srgbClr val="006600"/>
                        </a:solidFill>
                      </a:endParaRPr>
                    </a:p>
                    <a:p>
                      <a:pPr algn="r"/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152 408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bg-BG" sz="1400" dirty="0" smtClean="0">
                        <a:solidFill>
                          <a:srgbClr val="006600"/>
                        </a:solidFill>
                      </a:endParaRPr>
                    </a:p>
                    <a:p>
                      <a:pPr algn="r"/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443 510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bg-BG" sz="1400" dirty="0" smtClean="0">
                        <a:solidFill>
                          <a:srgbClr val="006600"/>
                        </a:solidFill>
                      </a:endParaRPr>
                    </a:p>
                    <a:p>
                      <a:pPr algn="r"/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203 970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35725">
                <a:tc>
                  <a:txBody>
                    <a:bodyPr/>
                    <a:lstStyle/>
                    <a:p>
                      <a:endParaRPr lang="bg-BG" sz="1400" dirty="0" smtClean="0">
                        <a:solidFill>
                          <a:srgbClr val="006600"/>
                        </a:solidFill>
                      </a:endParaRPr>
                    </a:p>
                    <a:p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Социално осигуряване, подпомагане и грижи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bg-BG" sz="1400" dirty="0" smtClean="0">
                        <a:solidFill>
                          <a:srgbClr val="006600"/>
                        </a:solidFill>
                      </a:endParaRPr>
                    </a:p>
                    <a:p>
                      <a:pPr algn="r"/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44 373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bg-BG" sz="1400" dirty="0" smtClean="0">
                        <a:solidFill>
                          <a:srgbClr val="006600"/>
                        </a:solidFill>
                      </a:endParaRPr>
                    </a:p>
                    <a:p>
                      <a:pPr algn="r"/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47 134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bg-BG" sz="1400" dirty="0" smtClean="0">
                        <a:solidFill>
                          <a:srgbClr val="006600"/>
                        </a:solidFill>
                      </a:endParaRPr>
                    </a:p>
                    <a:p>
                      <a:pPr algn="r"/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87 746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35725">
                <a:tc>
                  <a:txBody>
                    <a:bodyPr/>
                    <a:lstStyle/>
                    <a:p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Култура, спорт, почивни дейности</a:t>
                      </a:r>
                      <a:r>
                        <a:rPr lang="bg-BG" sz="1400" baseline="0" dirty="0" smtClean="0">
                          <a:solidFill>
                            <a:srgbClr val="006600"/>
                          </a:solidFill>
                        </a:rPr>
                        <a:t> и религиозно дело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bg-BG" sz="1400" dirty="0" smtClean="0">
                        <a:solidFill>
                          <a:srgbClr val="006600"/>
                        </a:solidFill>
                      </a:endParaRPr>
                    </a:p>
                    <a:p>
                      <a:pPr algn="r"/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136 178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bg-BG" sz="1400" dirty="0" smtClean="0">
                        <a:solidFill>
                          <a:srgbClr val="006600"/>
                        </a:solidFill>
                      </a:endParaRPr>
                    </a:p>
                    <a:p>
                      <a:pPr algn="r"/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101 961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bg-BG" sz="1400" dirty="0" smtClean="0">
                        <a:solidFill>
                          <a:srgbClr val="006600"/>
                        </a:solidFill>
                      </a:endParaRPr>
                    </a:p>
                    <a:p>
                      <a:pPr algn="r"/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154 067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535725">
                <a:tc>
                  <a:txBody>
                    <a:bodyPr/>
                    <a:lstStyle/>
                    <a:p>
                      <a:r>
                        <a:rPr lang="bg-BG" sz="1400" b="1" dirty="0" smtClean="0">
                          <a:solidFill>
                            <a:srgbClr val="006600"/>
                          </a:solidFill>
                        </a:rPr>
                        <a:t>ОБЩО ПО РАЗХОДНАТА ЧАСТ НА БЮДЖЕТА</a:t>
                      </a:r>
                      <a:endParaRPr lang="bg-BG" sz="1400" b="1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bg-BG" sz="1400" b="1" dirty="0" smtClean="0">
                        <a:solidFill>
                          <a:srgbClr val="006600"/>
                        </a:solidFill>
                      </a:endParaRPr>
                    </a:p>
                    <a:p>
                      <a:pPr algn="r"/>
                      <a:r>
                        <a:rPr lang="bg-BG" sz="1400" b="1" dirty="0" smtClean="0">
                          <a:solidFill>
                            <a:srgbClr val="006600"/>
                          </a:solidFill>
                        </a:rPr>
                        <a:t>54 472 825</a:t>
                      </a:r>
                      <a:endParaRPr lang="bg-BG" sz="1400" b="1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bg-BG" sz="1400" b="1" dirty="0" smtClean="0">
                        <a:solidFill>
                          <a:srgbClr val="006600"/>
                        </a:solidFill>
                      </a:endParaRPr>
                    </a:p>
                    <a:p>
                      <a:pPr algn="r"/>
                      <a:r>
                        <a:rPr lang="bg-BG" sz="1400" b="1" dirty="0" smtClean="0">
                          <a:solidFill>
                            <a:srgbClr val="006600"/>
                          </a:solidFill>
                        </a:rPr>
                        <a:t>62 800 277</a:t>
                      </a:r>
                      <a:endParaRPr lang="bg-BG" sz="1400" b="1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bg-BG" sz="1400" b="1" dirty="0" smtClean="0">
                        <a:solidFill>
                          <a:srgbClr val="006600"/>
                        </a:solidFill>
                      </a:endParaRPr>
                    </a:p>
                    <a:p>
                      <a:pPr algn="r"/>
                      <a:r>
                        <a:rPr lang="bg-BG" sz="1400" b="1" dirty="0" smtClean="0">
                          <a:solidFill>
                            <a:srgbClr val="006600"/>
                          </a:solidFill>
                        </a:rPr>
                        <a:t>65 063 926</a:t>
                      </a:r>
                      <a:endParaRPr lang="bg-BG" sz="1400" b="1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737947">
                <a:tc>
                  <a:txBody>
                    <a:bodyPr/>
                    <a:lstStyle/>
                    <a:p>
                      <a:r>
                        <a:rPr lang="bg-BG" sz="1400" b="1" dirty="0" smtClean="0">
                          <a:solidFill>
                            <a:srgbClr val="006600"/>
                          </a:solidFill>
                        </a:rPr>
                        <a:t>Общо по разходната</a:t>
                      </a:r>
                      <a:r>
                        <a:rPr lang="bg-BG" sz="1400" b="1" baseline="0" dirty="0" smtClean="0">
                          <a:solidFill>
                            <a:srgbClr val="006600"/>
                          </a:solidFill>
                        </a:rPr>
                        <a:t> част на бюджета </a:t>
                      </a:r>
                      <a:r>
                        <a:rPr lang="bg-BG" sz="1400" baseline="0" dirty="0" smtClean="0">
                          <a:solidFill>
                            <a:srgbClr val="006600"/>
                          </a:solidFill>
                        </a:rPr>
                        <a:t>без намаление с възстановен ДДС воден проект, компостираща инсталация и модернизация на градския транспорт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bg-BG" sz="1400" b="1" dirty="0" smtClean="0">
                        <a:solidFill>
                          <a:srgbClr val="006600"/>
                        </a:solidFill>
                      </a:endParaRPr>
                    </a:p>
                    <a:p>
                      <a:pPr algn="r"/>
                      <a:endParaRPr lang="bg-BG" sz="1400" b="1" dirty="0" smtClean="0">
                        <a:solidFill>
                          <a:srgbClr val="006600"/>
                        </a:solidFill>
                      </a:endParaRPr>
                    </a:p>
                    <a:p>
                      <a:pPr algn="r"/>
                      <a:r>
                        <a:rPr lang="bg-BG" sz="1400" b="1" dirty="0" smtClean="0">
                          <a:solidFill>
                            <a:srgbClr val="006600"/>
                          </a:solidFill>
                        </a:rPr>
                        <a:t>55 433 962</a:t>
                      </a:r>
                      <a:endParaRPr lang="bg-BG" sz="1400" b="1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bg-BG" sz="1400" b="1" dirty="0" smtClean="0">
                        <a:solidFill>
                          <a:srgbClr val="006600"/>
                        </a:solidFill>
                      </a:endParaRPr>
                    </a:p>
                    <a:p>
                      <a:pPr algn="r"/>
                      <a:endParaRPr lang="bg-BG" sz="1400" b="1" dirty="0" smtClean="0">
                        <a:solidFill>
                          <a:srgbClr val="006600"/>
                        </a:solidFill>
                      </a:endParaRPr>
                    </a:p>
                    <a:p>
                      <a:pPr algn="r"/>
                      <a:r>
                        <a:rPr lang="bg-BG" sz="1400" b="1" dirty="0" smtClean="0">
                          <a:solidFill>
                            <a:srgbClr val="006600"/>
                          </a:solidFill>
                        </a:rPr>
                        <a:t>63 021 905</a:t>
                      </a:r>
                      <a:endParaRPr lang="bg-BG" sz="1400" b="1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bg-BG" sz="1400" b="1" dirty="0" smtClean="0">
                        <a:solidFill>
                          <a:srgbClr val="006600"/>
                        </a:solidFill>
                      </a:endParaRPr>
                    </a:p>
                    <a:p>
                      <a:pPr algn="r"/>
                      <a:endParaRPr lang="bg-BG" sz="1400" b="1" dirty="0" smtClean="0">
                        <a:solidFill>
                          <a:srgbClr val="006600"/>
                        </a:solidFill>
                      </a:endParaRPr>
                    </a:p>
                    <a:p>
                      <a:pPr algn="r"/>
                      <a:r>
                        <a:rPr lang="bg-BG" sz="1400" b="1" dirty="0" smtClean="0">
                          <a:solidFill>
                            <a:srgbClr val="006600"/>
                          </a:solidFill>
                        </a:rPr>
                        <a:t>70 847 650</a:t>
                      </a:r>
                      <a:endParaRPr lang="bg-BG" sz="1400" b="1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  <p:sp>
        <p:nvSpPr>
          <p:cNvPr id="4" name="Контейнер за долния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g-BG" b="1" dirty="0" smtClean="0">
                <a:solidFill>
                  <a:schemeClr val="accent1"/>
                </a:solidFill>
              </a:rPr>
              <a:t>ОБЩИНА ВРАЦА</a:t>
            </a:r>
            <a:endParaRPr lang="bg-BG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769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301006"/>
          </a:xfrm>
        </p:spPr>
        <p:txBody>
          <a:bodyPr>
            <a:noAutofit/>
          </a:bodyPr>
          <a:lstStyle/>
          <a:p>
            <a:r>
              <a:rPr lang="bg-BG" sz="2000" dirty="0">
                <a:solidFill>
                  <a:srgbClr val="006600"/>
                </a:solidFill>
              </a:rPr>
              <a:t>Сравнителна информация за показателите по делегирани отговорности и функции по разходната част на бюджета за </a:t>
            </a:r>
            <a:r>
              <a:rPr lang="bg-BG" sz="2000" dirty="0" smtClean="0">
                <a:solidFill>
                  <a:srgbClr val="006600"/>
                </a:solidFill>
              </a:rPr>
              <a:t>2020 </a:t>
            </a:r>
            <a:r>
              <a:rPr lang="bg-BG" sz="2000" dirty="0">
                <a:solidFill>
                  <a:srgbClr val="006600"/>
                </a:solidFill>
              </a:rPr>
              <a:t>г. спрямо </a:t>
            </a:r>
            <a:r>
              <a:rPr lang="bg-BG" sz="2000" dirty="0" smtClean="0">
                <a:solidFill>
                  <a:srgbClr val="006600"/>
                </a:solidFill>
              </a:rPr>
              <a:t>201</a:t>
            </a:r>
            <a:r>
              <a:rPr lang="bg-BG" sz="2000" dirty="0">
                <a:solidFill>
                  <a:srgbClr val="006600"/>
                </a:solidFill>
              </a:rPr>
              <a:t>8</a:t>
            </a:r>
            <a:r>
              <a:rPr lang="en-US" sz="2000" dirty="0" smtClean="0">
                <a:solidFill>
                  <a:srgbClr val="006600"/>
                </a:solidFill>
              </a:rPr>
              <a:t> </a:t>
            </a:r>
            <a:r>
              <a:rPr lang="bg-BG" sz="2000" dirty="0" smtClean="0">
                <a:solidFill>
                  <a:srgbClr val="006600"/>
                </a:solidFill>
              </a:rPr>
              <a:t>г</a:t>
            </a:r>
            <a:r>
              <a:rPr lang="bg-BG" sz="2000" dirty="0">
                <a:solidFill>
                  <a:srgbClr val="006600"/>
                </a:solidFill>
              </a:rPr>
              <a:t>. и </a:t>
            </a:r>
            <a:r>
              <a:rPr lang="bg-BG" sz="2000" dirty="0" smtClean="0">
                <a:solidFill>
                  <a:srgbClr val="006600"/>
                </a:solidFill>
              </a:rPr>
              <a:t>2019 </a:t>
            </a:r>
            <a:r>
              <a:rPr lang="bg-BG" sz="2000" dirty="0">
                <a:solidFill>
                  <a:srgbClr val="006600"/>
                </a:solidFill>
              </a:rPr>
              <a:t>г</a:t>
            </a:r>
            <a:r>
              <a:rPr lang="bg-BG" sz="2000" dirty="0" smtClean="0">
                <a:solidFill>
                  <a:srgbClr val="006600"/>
                </a:solidFill>
              </a:rPr>
              <a:t>. </a:t>
            </a:r>
            <a:r>
              <a:rPr lang="bg-BG" sz="2000" dirty="0">
                <a:solidFill>
                  <a:srgbClr val="006600"/>
                </a:solidFill>
              </a:rPr>
              <a:t/>
            </a:r>
            <a:br>
              <a:rPr lang="bg-BG" sz="2000" dirty="0">
                <a:solidFill>
                  <a:srgbClr val="006600"/>
                </a:solidFill>
              </a:rPr>
            </a:br>
            <a:r>
              <a:rPr lang="bg-BG" sz="2000" dirty="0">
                <a:solidFill>
                  <a:srgbClr val="006600"/>
                </a:solidFill>
              </a:rPr>
              <a:t>Д</a:t>
            </a:r>
            <a:r>
              <a:rPr lang="bg-BG" sz="2000" dirty="0" smtClean="0">
                <a:solidFill>
                  <a:srgbClr val="006600"/>
                </a:solidFill>
              </a:rPr>
              <a:t>ържавни дейности, дофинансирани с местни приходи</a:t>
            </a:r>
            <a:endParaRPr lang="bg-BG" sz="2000" dirty="0"/>
          </a:p>
        </p:txBody>
      </p:sp>
      <p:graphicFrame>
        <p:nvGraphicFramePr>
          <p:cNvPr id="5" name="Контейнер за съдържание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66012802"/>
              </p:ext>
            </p:extLst>
          </p:nvPr>
        </p:nvGraphicFramePr>
        <p:xfrm>
          <a:off x="457200" y="1600200"/>
          <a:ext cx="8229600" cy="47085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Контейнер за долния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g-BG" b="1" dirty="0" smtClean="0">
                <a:solidFill>
                  <a:schemeClr val="accent1"/>
                </a:solidFill>
              </a:rPr>
              <a:t>ОБЩИНА ВРАЦА</a:t>
            </a:r>
            <a:endParaRPr lang="bg-BG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44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440160"/>
          </a:xfrm>
        </p:spPr>
        <p:txBody>
          <a:bodyPr>
            <a:noAutofit/>
          </a:bodyPr>
          <a:lstStyle/>
          <a:p>
            <a:r>
              <a:rPr lang="bg-BG" sz="2400" dirty="0">
                <a:solidFill>
                  <a:srgbClr val="006600"/>
                </a:solidFill>
              </a:rPr>
              <a:t>Разходна част на бюджета</a:t>
            </a:r>
            <a:br>
              <a:rPr lang="bg-BG" sz="2400" dirty="0">
                <a:solidFill>
                  <a:srgbClr val="006600"/>
                </a:solidFill>
              </a:rPr>
            </a:br>
            <a:r>
              <a:rPr lang="bg-BG" sz="2400" dirty="0" smtClean="0">
                <a:solidFill>
                  <a:srgbClr val="006600"/>
                </a:solidFill>
              </a:rPr>
              <a:t>Обобщена информация за показателите по разходната част на бюджета </a:t>
            </a:r>
            <a:r>
              <a:rPr lang="bg-BG" sz="2400" smtClean="0">
                <a:solidFill>
                  <a:srgbClr val="006600"/>
                </a:solidFill>
              </a:rPr>
              <a:t>по функции</a:t>
            </a:r>
            <a:endParaRPr lang="bg-BG" sz="2400" dirty="0">
              <a:solidFill>
                <a:srgbClr val="006600"/>
              </a:solidFill>
            </a:endParaRPr>
          </a:p>
        </p:txBody>
      </p:sp>
      <p:graphicFrame>
        <p:nvGraphicFramePr>
          <p:cNvPr id="5" name="Контейнер за съдържание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91634497"/>
              </p:ext>
            </p:extLst>
          </p:nvPr>
        </p:nvGraphicFramePr>
        <p:xfrm>
          <a:off x="457200" y="1556793"/>
          <a:ext cx="8229597" cy="49122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19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74319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743199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44241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функции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уточнен план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отчет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1271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Общи държавни служби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5 785 468 лв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4 816 461 лв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1532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Отбрана и сигурност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2 107 404 лв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270 466 лв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1532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Образование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37 774 088лв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34 620 850 лв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9406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Здравеопазване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3 004 113 лв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2 592 537 лв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8936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Социално</a:t>
                      </a:r>
                      <a:r>
                        <a:rPr lang="bg-BG" sz="1600" baseline="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осигуряване, </a:t>
                      </a: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подпомагане 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и грижи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10 151 060 лв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8 930 695 лв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58936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Жилищно строителство, БКС и ООС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10 588 898 лв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3 455 229 лв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54515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Култура,</a:t>
                      </a:r>
                      <a:r>
                        <a:rPr lang="bg-BG" sz="1600" baseline="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спорт, почивни дейности и религиозно дело</a:t>
                      </a:r>
                      <a:endParaRPr lang="bg-BG" sz="1600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7 208 405 лв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6 168 964 лв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58936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Икономически дейности и услуги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8 931 186 лв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3 889 811 лв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58812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Разходи некласифицирани в другите функции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430 349 лв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318 913 лв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31532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600" b="1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Всичко разходи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600" b="1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85 980 971 лв</a:t>
                      </a:r>
                      <a:r>
                        <a:rPr lang="bg-BG" sz="1600" b="1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600" b="1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65 063 926 лв</a:t>
                      </a:r>
                      <a:r>
                        <a:rPr lang="bg-BG" sz="1600" b="1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</a:tbl>
          </a:graphicData>
        </a:graphic>
      </p:graphicFrame>
      <p:sp>
        <p:nvSpPr>
          <p:cNvPr id="4" name="Контейнер за долния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g-BG" b="1" dirty="0" smtClean="0">
                <a:solidFill>
                  <a:schemeClr val="tx2"/>
                </a:solidFill>
              </a:rPr>
              <a:t>ОБЩИНА ВРАЦА</a:t>
            </a:r>
            <a:endParaRPr lang="bg-BG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440160"/>
          </a:xfrm>
        </p:spPr>
        <p:txBody>
          <a:bodyPr>
            <a:noAutofit/>
          </a:bodyPr>
          <a:lstStyle/>
          <a:p>
            <a:r>
              <a:rPr lang="bg-BG" sz="2400" dirty="0">
                <a:solidFill>
                  <a:srgbClr val="006600"/>
                </a:solidFill>
              </a:rPr>
              <a:t>Разходна част на бюджета</a:t>
            </a:r>
            <a:br>
              <a:rPr lang="bg-BG" sz="2400" dirty="0">
                <a:solidFill>
                  <a:srgbClr val="006600"/>
                </a:solidFill>
              </a:rPr>
            </a:br>
            <a:r>
              <a:rPr lang="bg-BG" sz="2400" dirty="0">
                <a:solidFill>
                  <a:srgbClr val="006600"/>
                </a:solidFill>
              </a:rPr>
              <a:t>И</a:t>
            </a:r>
            <a:r>
              <a:rPr lang="bg-BG" sz="2400" dirty="0" smtClean="0">
                <a:solidFill>
                  <a:srgbClr val="006600"/>
                </a:solidFill>
              </a:rPr>
              <a:t>нформация </a:t>
            </a:r>
            <a:r>
              <a:rPr lang="bg-BG" sz="2400" dirty="0">
                <a:solidFill>
                  <a:srgbClr val="006600"/>
                </a:solidFill>
              </a:rPr>
              <a:t>за </a:t>
            </a:r>
            <a:r>
              <a:rPr lang="bg-BG" sz="2400" dirty="0" smtClean="0">
                <a:solidFill>
                  <a:srgbClr val="006600"/>
                </a:solidFill>
              </a:rPr>
              <a:t>структурата на показателите по разходната част на бюджета по функции</a:t>
            </a:r>
            <a:endParaRPr lang="bg-BG" sz="2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g-BG" b="1" dirty="0" smtClean="0">
                <a:solidFill>
                  <a:schemeClr val="tx2"/>
                </a:solidFill>
              </a:rPr>
              <a:t>ОБЩИНА ВРАЦА</a:t>
            </a:r>
            <a:endParaRPr lang="bg-BG" b="1" dirty="0">
              <a:solidFill>
                <a:schemeClr val="tx2"/>
              </a:solidFill>
            </a:endParaRP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22141448"/>
              </p:ext>
            </p:extLst>
          </p:nvPr>
        </p:nvGraphicFramePr>
        <p:xfrm>
          <a:off x="457200" y="1628775"/>
          <a:ext cx="8229600" cy="46799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88856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539552" y="116632"/>
            <a:ext cx="8147248" cy="1656184"/>
          </a:xfrm>
        </p:spPr>
        <p:txBody>
          <a:bodyPr>
            <a:normAutofit/>
          </a:bodyPr>
          <a:lstStyle/>
          <a:p>
            <a:r>
              <a:rPr lang="bg-BG" sz="2800" dirty="0" smtClean="0"/>
              <a:t> </a:t>
            </a:r>
            <a:r>
              <a:rPr lang="bg-BG" sz="3100" dirty="0" smtClean="0">
                <a:solidFill>
                  <a:srgbClr val="006600"/>
                </a:solidFill>
              </a:rPr>
              <a:t>Информация за реализираните инвестиции по делегирани отговорности</a:t>
            </a:r>
            <a:endParaRPr lang="bg-BG" sz="3100" dirty="0">
              <a:solidFill>
                <a:srgbClr val="006600"/>
              </a:solidFill>
            </a:endParaRPr>
          </a:p>
        </p:txBody>
      </p:sp>
      <p:graphicFrame>
        <p:nvGraphicFramePr>
          <p:cNvPr id="5" name="Контейнер за съдържание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46821744"/>
              </p:ext>
            </p:extLst>
          </p:nvPr>
        </p:nvGraphicFramePr>
        <p:xfrm>
          <a:off x="467544" y="2204864"/>
          <a:ext cx="8229600" cy="39604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0283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87220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95456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65340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bg-BG" sz="1600" dirty="0" smtClean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effectLst/>
                          <a:latin typeface="Times New Roman"/>
                          <a:ea typeface="Times New Roman"/>
                        </a:rPr>
                        <a:t>показатели</a:t>
                      </a:r>
                      <a:endParaRPr lang="bg-BG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bg-BG" sz="1600" dirty="0" smtClean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effectLst/>
                          <a:latin typeface="Times New Roman"/>
                          <a:ea typeface="Times New Roman"/>
                        </a:rPr>
                        <a:t>уточнен </a:t>
                      </a:r>
                      <a:r>
                        <a:rPr lang="bg-BG" sz="1600" dirty="0">
                          <a:effectLst/>
                          <a:latin typeface="Times New Roman"/>
                          <a:ea typeface="Times New Roman"/>
                        </a:rPr>
                        <a:t>план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bg-BG" sz="1600" dirty="0" smtClean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effectLst/>
                          <a:latin typeface="Times New Roman"/>
                          <a:ea typeface="Times New Roman"/>
                        </a:rPr>
                        <a:t>отчет</a:t>
                      </a:r>
                      <a:endParaRPr lang="bg-BG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82675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bg-BG" sz="160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endParaRPr lang="bg-BG" sz="160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Капиталови разходи 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за държавни дейности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bg-BG" sz="160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endParaRPr lang="bg-BG" sz="160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1 180 994 лв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bg-BG" sz="160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endParaRPr lang="bg-BG" sz="160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635 029 лв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.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82675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bg-BG" sz="160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endParaRPr lang="bg-BG" sz="160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Капиталови разходи 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за местни дейности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bg-BG" sz="160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endParaRPr lang="bg-BG" sz="160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13 296 060 лв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bg-BG" sz="160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endParaRPr lang="bg-BG" sz="160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4 599 338 лв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.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82675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bg-BG" sz="160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Капиталови разходи 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за дофинансиране на държавни дейности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bg-BG" sz="160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endParaRPr lang="bg-BG" sz="160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17 581 лв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bg-BG" sz="160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endParaRPr lang="bg-BG" sz="160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11 621 лв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.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82675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bg-BG" sz="1600" b="1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endParaRPr lang="bg-BG" sz="1600" b="1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bg-BG" sz="1600" b="1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Всичко </a:t>
                      </a:r>
                      <a:r>
                        <a:rPr lang="bg-BG" sz="1600" b="1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инвестиции през </a:t>
                      </a:r>
                      <a:r>
                        <a:rPr lang="bg-BG" sz="1600" b="1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2020 </a:t>
                      </a:r>
                      <a:r>
                        <a:rPr lang="bg-BG" sz="1600" b="1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г.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bg-BG" sz="1600" b="1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endParaRPr lang="bg-BG" sz="1600" b="1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b="1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14 494 635 лв</a:t>
                      </a:r>
                      <a:r>
                        <a:rPr lang="bg-BG" sz="1600" b="1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bg-BG" sz="1600" b="1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endParaRPr lang="bg-BG" sz="1600" b="1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b="1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5 245 988 лв</a:t>
                      </a:r>
                      <a:r>
                        <a:rPr lang="bg-BG" sz="1600" b="1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.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sp>
        <p:nvSpPr>
          <p:cNvPr id="4" name="Контейнер за долния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g-BG" b="1" dirty="0" smtClean="0">
                <a:solidFill>
                  <a:schemeClr val="tx2"/>
                </a:solidFill>
              </a:rPr>
              <a:t>ОБЩИНА ВРАЦА</a:t>
            </a:r>
            <a:endParaRPr lang="bg-BG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584176"/>
          </a:xfrm>
        </p:spPr>
        <p:txBody>
          <a:bodyPr>
            <a:normAutofit/>
          </a:bodyPr>
          <a:lstStyle/>
          <a:p>
            <a:r>
              <a:rPr lang="bg-BG" sz="2700" dirty="0" smtClean="0">
                <a:solidFill>
                  <a:srgbClr val="006600"/>
                </a:solidFill>
              </a:rPr>
              <a:t>Планирани средства за инвестиции по бюджета по делегирани дейности и видове разходи</a:t>
            </a:r>
            <a:endParaRPr lang="bg-BG" sz="2800" dirty="0">
              <a:solidFill>
                <a:srgbClr val="006600"/>
              </a:solidFill>
            </a:endParaRPr>
          </a:p>
        </p:txBody>
      </p:sp>
      <p:sp>
        <p:nvSpPr>
          <p:cNvPr id="3" name="Контейнер за долния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g-BG" b="1" dirty="0" smtClean="0">
                <a:solidFill>
                  <a:schemeClr val="tx2"/>
                </a:solidFill>
              </a:rPr>
              <a:t>ОБЩИНА ВРАЦА</a:t>
            </a:r>
            <a:endParaRPr lang="bg-BG" b="1" dirty="0">
              <a:solidFill>
                <a:schemeClr val="tx2"/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5265897"/>
              </p:ext>
            </p:extLst>
          </p:nvPr>
        </p:nvGraphicFramePr>
        <p:xfrm>
          <a:off x="642908" y="1916832"/>
          <a:ext cx="7929620" cy="334332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8240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98240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98240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982405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67533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bg-BG" sz="1600" dirty="0" smtClean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effectLst/>
                          <a:latin typeface="Times New Roman"/>
                          <a:ea typeface="Times New Roman"/>
                        </a:rPr>
                        <a:t>показатели</a:t>
                      </a:r>
                      <a:endParaRPr lang="bg-BG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1600" dirty="0">
                          <a:effectLst/>
                          <a:latin typeface="Times New Roman"/>
                          <a:ea typeface="Times New Roman"/>
                        </a:rPr>
                        <a:t>основен ремонт на ДМА, в лева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1600" dirty="0">
                          <a:effectLst/>
                          <a:latin typeface="Times New Roman"/>
                          <a:ea typeface="Times New Roman"/>
                        </a:rPr>
                        <a:t>придобиване на ДМА, в лева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1600" dirty="0">
                          <a:effectLst/>
                          <a:latin typeface="Times New Roman"/>
                          <a:ea typeface="Times New Roman"/>
                        </a:rPr>
                        <a:t>придобиване на НДА, в лева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56545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Капиталови разходи 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за държавни дейности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bg-BG" sz="160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391 801</a:t>
                      </a:r>
                      <a:endParaRPr lang="bg-BG" sz="1600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bg-BG" sz="160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780 821 </a:t>
                      </a:r>
                      <a:endParaRPr lang="bg-BG" sz="1600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bg-BG" sz="1600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8 372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56545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Капиталови разходи 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за местни дейности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bg-BG" sz="160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9 324 354</a:t>
                      </a:r>
                      <a:endParaRPr lang="bg-BG" sz="1600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bg-BG" sz="160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3 772 680</a:t>
                      </a:r>
                      <a:endParaRPr lang="bg-BG" sz="1600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bg-BG" sz="160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172 743</a:t>
                      </a:r>
                      <a:endParaRPr lang="bg-BG" sz="1600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823382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Капиталови разходи 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за дофинансиране на държавни дейности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bg-BG" sz="160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endParaRPr lang="bg-BG" sz="160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0</a:t>
                      </a:r>
                      <a:endParaRPr lang="bg-BG" sz="1600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bg-BG" sz="160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endParaRPr lang="bg-BG" sz="160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17 581</a:t>
                      </a:r>
                      <a:endParaRPr lang="bg-BG" sz="1600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bg-BG" sz="160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endParaRPr lang="bg-BG" sz="160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0</a:t>
                      </a:r>
                      <a:endParaRPr lang="bg-BG" sz="1600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56545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bg-BG" sz="1600" b="1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Всичко инвестиции през </a:t>
                      </a:r>
                      <a:r>
                        <a:rPr lang="bg-BG" sz="1600" b="1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2020</a:t>
                      </a:r>
                      <a:r>
                        <a:rPr lang="bg-BG" sz="1600" b="1" baseline="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bg-BG" sz="1600" b="1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г</a:t>
                      </a:r>
                      <a:r>
                        <a:rPr lang="bg-BG" sz="1600" b="1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bg-BG" sz="1600" b="1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b="1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9 716 155</a:t>
                      </a:r>
                      <a:endParaRPr lang="bg-BG" sz="1600" b="1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bg-BG" sz="1600" b="1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b="1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4 571 082</a:t>
                      </a:r>
                      <a:endParaRPr lang="bg-BG" sz="1600" b="1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bg-BG" sz="1600" b="1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b="1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181 115</a:t>
                      </a:r>
                      <a:endParaRPr lang="bg-BG" sz="1600" b="1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611560" y="5157192"/>
            <a:ext cx="799288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bg-BG" sz="1600" b="1" dirty="0">
              <a:solidFill>
                <a:schemeClr val="bg2">
                  <a:lumMod val="10000"/>
                </a:schemeClr>
              </a:solidFill>
            </a:endParaRPr>
          </a:p>
          <a:p>
            <a:r>
              <a:rPr lang="bg-BG" sz="1600" b="1" dirty="0" smtClean="0">
                <a:solidFill>
                  <a:srgbClr val="006600"/>
                </a:solidFill>
              </a:rPr>
              <a:t>Планираните </a:t>
            </a:r>
            <a:r>
              <a:rPr lang="bg-BG" sz="1600" b="1" dirty="0">
                <a:solidFill>
                  <a:srgbClr val="006600"/>
                </a:solidFill>
              </a:rPr>
              <a:t>средства </a:t>
            </a:r>
            <a:r>
              <a:rPr lang="bg-BG" sz="1600" b="1" dirty="0" smtClean="0">
                <a:solidFill>
                  <a:srgbClr val="006600"/>
                </a:solidFill>
              </a:rPr>
              <a:t>по § 54-00 „Придобиване на земя“ са в размер на 23 331 лв.и по § </a:t>
            </a:r>
            <a:r>
              <a:rPr lang="bg-BG" sz="1600" b="1" dirty="0">
                <a:solidFill>
                  <a:srgbClr val="006600"/>
                </a:solidFill>
              </a:rPr>
              <a:t>55-00 „Капиталови трансфери” </a:t>
            </a:r>
            <a:r>
              <a:rPr lang="bg-BG" sz="1600" b="1" dirty="0" smtClean="0">
                <a:solidFill>
                  <a:srgbClr val="006600"/>
                </a:solidFill>
              </a:rPr>
              <a:t>са в размер на 2 952 лв. за местни дейности.</a:t>
            </a:r>
            <a:endParaRPr lang="bg-BG" sz="1600" b="1" dirty="0">
              <a:solidFill>
                <a:srgbClr val="0066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800200"/>
          </a:xfrm>
        </p:spPr>
        <p:txBody>
          <a:bodyPr>
            <a:noAutofit/>
          </a:bodyPr>
          <a:lstStyle/>
          <a:p>
            <a:r>
              <a:rPr lang="bg-BG" sz="2800" dirty="0" smtClean="0">
                <a:solidFill>
                  <a:srgbClr val="006600"/>
                </a:solidFill>
              </a:rPr>
              <a:t>Реализирани инвестиции по делегирани дейности и видове разходи  </a:t>
            </a:r>
            <a:endParaRPr lang="bg-BG" sz="2800" dirty="0">
              <a:solidFill>
                <a:srgbClr val="006600"/>
              </a:solidFill>
            </a:endParaRPr>
          </a:p>
        </p:txBody>
      </p:sp>
      <p:graphicFrame>
        <p:nvGraphicFramePr>
          <p:cNvPr id="5" name="Контейнер за съдържание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23273844"/>
              </p:ext>
            </p:extLst>
          </p:nvPr>
        </p:nvGraphicFramePr>
        <p:xfrm>
          <a:off x="510545" y="1848091"/>
          <a:ext cx="8229600" cy="323709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863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bg-BG" sz="1500" dirty="0" smtClean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1500" dirty="0" smtClean="0">
                          <a:effectLst/>
                          <a:latin typeface="Times New Roman"/>
                          <a:ea typeface="Times New Roman"/>
                        </a:rPr>
                        <a:t>показатели</a:t>
                      </a:r>
                      <a:endParaRPr lang="bg-BG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1500" dirty="0">
                          <a:effectLst/>
                          <a:latin typeface="Times New Roman"/>
                          <a:ea typeface="Times New Roman"/>
                        </a:rPr>
                        <a:t>основен ремонт на ДМА, в лева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1500" dirty="0">
                          <a:effectLst/>
                          <a:latin typeface="Times New Roman"/>
                          <a:ea typeface="Times New Roman"/>
                        </a:rPr>
                        <a:t>придобиване на ДМА, в лева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1500" dirty="0">
                          <a:effectLst/>
                          <a:latin typeface="Times New Roman"/>
                          <a:ea typeface="Times New Roman"/>
                        </a:rPr>
                        <a:t>придобиване на НДА, в лева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18763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Капиталови разходи 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за държавни дейности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bg-BG" sz="160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0</a:t>
                      </a:r>
                      <a:endParaRPr lang="bg-BG" sz="1600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bg-BG" sz="160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627 970</a:t>
                      </a:r>
                      <a:endParaRPr lang="bg-BG" sz="1600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bg-BG" sz="160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7 059</a:t>
                      </a:r>
                      <a:endParaRPr lang="bg-BG" sz="1600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18763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Капиталови разходи 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за местни дейности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bg-BG" sz="160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2 697 881</a:t>
                      </a:r>
                      <a:endParaRPr lang="bg-BG" sz="1600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bg-BG" sz="160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1 851 041</a:t>
                      </a:r>
                      <a:endParaRPr lang="bg-BG" sz="1600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bg-BG" sz="160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49 831</a:t>
                      </a:r>
                      <a:endParaRPr lang="bg-BG" sz="1600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778144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Капиталови разходи 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за дофинансиране на държавни дейности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bg-BG" sz="160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endParaRPr lang="bg-BG" sz="160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0</a:t>
                      </a:r>
                      <a:endParaRPr lang="bg-BG" sz="1600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bg-BG" sz="160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endParaRPr lang="bg-BG" sz="160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11 621</a:t>
                      </a:r>
                      <a:endParaRPr lang="bg-BG" sz="1600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bg-BG" sz="160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endParaRPr lang="bg-BG" sz="160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0</a:t>
                      </a:r>
                      <a:endParaRPr lang="bg-BG" sz="1600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72232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bg-BG" sz="1600" b="1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Всичко инвестиции през </a:t>
                      </a:r>
                      <a:r>
                        <a:rPr lang="bg-BG" sz="1600" b="1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2020</a:t>
                      </a:r>
                      <a:r>
                        <a:rPr lang="bg-BG" sz="1600" b="1" baseline="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bg-BG" sz="1600" b="1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г</a:t>
                      </a:r>
                      <a:r>
                        <a:rPr lang="bg-BG" sz="1600" b="1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bg-BG" sz="1600" b="1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b="1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2 697 881</a:t>
                      </a:r>
                      <a:endParaRPr lang="bg-BG" sz="1600" b="1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bg-BG" sz="1600" b="1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b="1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2 490 632</a:t>
                      </a:r>
                      <a:endParaRPr lang="bg-BG" sz="1600" b="1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bg-BG" sz="1600" b="1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b="1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56 890</a:t>
                      </a:r>
                      <a:endParaRPr lang="bg-BG" sz="1600" b="1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sp>
        <p:nvSpPr>
          <p:cNvPr id="4" name="Контейнер за долния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g-BG" b="1" dirty="0" smtClean="0">
                <a:solidFill>
                  <a:schemeClr val="tx2"/>
                </a:solidFill>
              </a:rPr>
              <a:t>ОБЩИНА ВРАЦА</a:t>
            </a:r>
            <a:endParaRPr lang="bg-BG" b="1" dirty="0">
              <a:solidFill>
                <a:schemeClr val="tx2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67544" y="5085184"/>
            <a:ext cx="82089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bg-BG" sz="1600" b="1" dirty="0">
              <a:solidFill>
                <a:schemeClr val="bg2">
                  <a:lumMod val="10000"/>
                </a:schemeClr>
              </a:solidFill>
            </a:endParaRPr>
          </a:p>
          <a:p>
            <a:r>
              <a:rPr lang="bg-BG" sz="1600" b="1" dirty="0" smtClean="0">
                <a:solidFill>
                  <a:srgbClr val="006600"/>
                </a:solidFill>
              </a:rPr>
              <a:t> Изпълнение по § 54-00 „Придобиване на земя” са в размер на 585 лв. </a:t>
            </a:r>
            <a:endParaRPr lang="bg-BG" sz="1600" b="1" dirty="0">
              <a:solidFill>
                <a:srgbClr val="0066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268760"/>
          </a:xfrm>
        </p:spPr>
        <p:txBody>
          <a:bodyPr>
            <a:normAutofit fontScale="90000"/>
          </a:bodyPr>
          <a:lstStyle/>
          <a:p>
            <a:r>
              <a:rPr lang="bg-BG" sz="4000" b="1" dirty="0" smtClean="0">
                <a:solidFill>
                  <a:srgbClr val="006600"/>
                </a:solidFill>
              </a:rPr>
              <a:t>Финансово състояние</a:t>
            </a:r>
            <a:r>
              <a:rPr lang="bg-BG" sz="2700" dirty="0" smtClean="0">
                <a:solidFill>
                  <a:srgbClr val="006600"/>
                </a:solidFill>
              </a:rPr>
              <a:t/>
            </a:r>
            <a:br>
              <a:rPr lang="bg-BG" sz="2700" dirty="0" smtClean="0">
                <a:solidFill>
                  <a:srgbClr val="006600"/>
                </a:solidFill>
              </a:rPr>
            </a:br>
            <a:r>
              <a:rPr lang="bg-BG" sz="2200" dirty="0" smtClean="0">
                <a:solidFill>
                  <a:srgbClr val="006600"/>
                </a:solidFill>
              </a:rPr>
              <a:t>Бюджетно салдо и финансиране на бюджетното салдо към 31.12.2020 г. в лева:</a:t>
            </a:r>
            <a:endParaRPr lang="bg-BG" sz="2200" dirty="0">
              <a:solidFill>
                <a:srgbClr val="006600"/>
              </a:solidFill>
            </a:endParaRPr>
          </a:p>
        </p:txBody>
      </p:sp>
      <p:graphicFrame>
        <p:nvGraphicFramePr>
          <p:cNvPr id="5" name="Контейнер за съдържание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92568303"/>
              </p:ext>
            </p:extLst>
          </p:nvPr>
        </p:nvGraphicFramePr>
        <p:xfrm>
          <a:off x="428596" y="1412776"/>
          <a:ext cx="8229600" cy="48442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4340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205876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9105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bg-BG" sz="1500" dirty="0" smtClean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1500" dirty="0" smtClean="0">
                          <a:effectLst/>
                          <a:latin typeface="Times New Roman"/>
                          <a:ea typeface="Times New Roman"/>
                        </a:rPr>
                        <a:t>Финансови </a:t>
                      </a:r>
                      <a:r>
                        <a:rPr lang="bg-BG" sz="1500" dirty="0">
                          <a:effectLst/>
                          <a:latin typeface="Times New Roman"/>
                          <a:ea typeface="Times New Roman"/>
                        </a:rPr>
                        <a:t>показатели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1500" dirty="0">
                          <a:effectLst/>
                          <a:latin typeface="Times New Roman"/>
                          <a:ea typeface="Times New Roman"/>
                        </a:rPr>
                        <a:t>Начален план,           в лева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1500" dirty="0">
                          <a:effectLst/>
                          <a:latin typeface="Times New Roman"/>
                          <a:ea typeface="Times New Roman"/>
                        </a:rPr>
                        <a:t>Уточнен план,            в лева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1500" dirty="0">
                          <a:effectLst/>
                          <a:latin typeface="Times New Roman"/>
                          <a:ea typeface="Times New Roman"/>
                        </a:rPr>
                        <a:t>Отчет,                     в лева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2233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Приходи, помощи, дарения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20 818 273</a:t>
                      </a:r>
                      <a:endParaRPr lang="bg-BG" sz="1600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23 624 343</a:t>
                      </a:r>
                      <a:endParaRPr lang="bg-BG" sz="1600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20 298 658</a:t>
                      </a:r>
                      <a:endParaRPr lang="bg-BG" sz="1600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06638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Разходи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76 225 472</a:t>
                      </a:r>
                      <a:endParaRPr lang="bg-BG" sz="1600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85 980 971</a:t>
                      </a:r>
                      <a:endParaRPr lang="bg-BG" sz="1600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65 063 926</a:t>
                      </a:r>
                      <a:endParaRPr lang="bg-BG" sz="1600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6489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Бюджетни взаимоотношения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29 171 548</a:t>
                      </a:r>
                      <a:endParaRPr lang="bg-BG" sz="1600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33 646 504</a:t>
                      </a:r>
                      <a:endParaRPr lang="bg-BG" sz="1600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41 735 434</a:t>
                      </a:r>
                      <a:endParaRPr lang="bg-BG" sz="1600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75255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bg-BG" sz="1600" b="1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Бюджетно салдо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b="1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-26 235 651</a:t>
                      </a:r>
                      <a:endParaRPr lang="bg-BG" sz="1600" b="1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b="1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-28 710 124</a:t>
                      </a:r>
                      <a:endParaRPr lang="bg-BG" sz="1600" b="1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b="1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-3 029 834</a:t>
                      </a:r>
                      <a:endParaRPr lang="bg-BG" sz="1600" b="1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10264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bg-BG" sz="1600" b="1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Финансиране на бюджетното салдо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b="1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26 235 651</a:t>
                      </a:r>
                      <a:endParaRPr lang="bg-BG" sz="1600" b="1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b="1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28 710 124</a:t>
                      </a:r>
                      <a:endParaRPr lang="bg-BG" sz="1600" b="1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b="1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3 029 834</a:t>
                      </a:r>
                      <a:endParaRPr lang="bg-BG" sz="1600" b="1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502294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Предоставена възмездна финансова помощ -/нето/</a:t>
                      </a:r>
                      <a:endParaRPr lang="bg-BG" sz="1600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bg-BG" sz="160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0</a:t>
                      </a:r>
                      <a:endParaRPr lang="bg-BG" sz="1600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bg-BG" sz="160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0</a:t>
                      </a:r>
                      <a:endParaRPr lang="bg-BG" sz="1600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bg-BG" sz="160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428 083</a:t>
                      </a:r>
                      <a:endParaRPr lang="bg-BG" sz="1600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1109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Заеми от </a:t>
                      </a: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банки и други лица 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в </a:t>
                      </a: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страната </a:t>
                      </a:r>
                      <a:endParaRPr lang="bg-BG" sz="1600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15 355 619</a:t>
                      </a:r>
                      <a:endParaRPr lang="bg-BG" sz="1600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15 545 619</a:t>
                      </a:r>
                      <a:endParaRPr lang="bg-BG" sz="1600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7 957 892</a:t>
                      </a:r>
                      <a:endParaRPr lang="bg-BG" sz="1600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78569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Събрани средства и извършени плащания  за сметка на други бюджети, сметки и фондове - /нето/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bg-BG" sz="160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endParaRPr lang="bg-BG" sz="160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-1 644 015</a:t>
                      </a:r>
                      <a:endParaRPr lang="bg-BG" sz="1600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bg-BG" sz="160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endParaRPr lang="bg-BG" sz="160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-1 644 015</a:t>
                      </a:r>
                      <a:endParaRPr lang="bg-BG" sz="1600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bg-BG" sz="160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endParaRPr lang="bg-BG" sz="160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316 124</a:t>
                      </a:r>
                      <a:endParaRPr lang="bg-BG" sz="1600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2347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Друго финансиране - /нето/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-1 577 212</a:t>
                      </a:r>
                      <a:endParaRPr lang="bg-BG" sz="1600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707 261</a:t>
                      </a:r>
                      <a:endParaRPr lang="bg-BG" sz="1600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-282 601</a:t>
                      </a:r>
                      <a:endParaRPr lang="bg-BG" sz="1600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327504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Налични парични средства към </a:t>
                      </a: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1.01.2020 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г.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14 101 259</a:t>
                      </a:r>
                      <a:endParaRPr lang="bg-BG" sz="1600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14 101 259</a:t>
                      </a:r>
                      <a:endParaRPr lang="bg-BG" sz="1600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14 101 259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523792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Налични парични средства към </a:t>
                      </a: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31.12.2020 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г., отразени със знак /-/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bg-BG" sz="160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0</a:t>
                      </a:r>
                      <a:endParaRPr lang="bg-BG" sz="1600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bg-BG" sz="160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0</a:t>
                      </a:r>
                      <a:endParaRPr lang="bg-BG" sz="1600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bg-BG" sz="160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19 490 923</a:t>
                      </a:r>
                      <a:endParaRPr lang="bg-BG" sz="1600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</a:tbl>
          </a:graphicData>
        </a:graphic>
      </p:graphicFrame>
      <p:sp>
        <p:nvSpPr>
          <p:cNvPr id="4" name="Контейнер за долния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g-BG" b="1" dirty="0" smtClean="0">
                <a:solidFill>
                  <a:schemeClr val="tx2"/>
                </a:solidFill>
              </a:rPr>
              <a:t>ОБЩИНА ВРАЦА</a:t>
            </a:r>
            <a:endParaRPr lang="bg-BG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-243408"/>
            <a:ext cx="8229600" cy="1296144"/>
          </a:xfrm>
        </p:spPr>
        <p:txBody>
          <a:bodyPr>
            <a:noAutofit/>
          </a:bodyPr>
          <a:lstStyle/>
          <a:p>
            <a:r>
              <a:rPr lang="bg-BG" sz="2800" b="1" dirty="0" smtClean="0">
                <a:solidFill>
                  <a:srgbClr val="006600"/>
                </a:solidFill>
              </a:rPr>
              <a:t>Сметки за средства от                  Европейския съюз</a:t>
            </a:r>
            <a:endParaRPr lang="bg-BG" sz="2800" dirty="0">
              <a:solidFill>
                <a:srgbClr val="006600"/>
              </a:solidFill>
            </a:endParaRP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544616"/>
          </a:xfrm>
        </p:spPr>
        <p:txBody>
          <a:bodyPr>
            <a:noAutofit/>
          </a:bodyPr>
          <a:lstStyle/>
          <a:p>
            <a:pPr marL="137160" indent="0">
              <a:buNone/>
            </a:pPr>
            <a:endParaRPr lang="bg-BG" sz="1600" dirty="0" smtClean="0">
              <a:solidFill>
                <a:schemeClr val="accent1"/>
              </a:solidFill>
            </a:endParaRPr>
          </a:p>
          <a:p>
            <a:pPr marL="137160" indent="0">
              <a:buNone/>
            </a:pPr>
            <a:r>
              <a:rPr lang="bg-BG" sz="1600" dirty="0" smtClean="0">
                <a:solidFill>
                  <a:srgbClr val="006600"/>
                </a:solidFill>
              </a:rPr>
              <a:t>Изпълнение </a:t>
            </a:r>
            <a:r>
              <a:rPr lang="bg-BG" sz="1600" dirty="0">
                <a:solidFill>
                  <a:srgbClr val="006600"/>
                </a:solidFill>
              </a:rPr>
              <a:t>по приходната и разходна </a:t>
            </a:r>
            <a:r>
              <a:rPr lang="bg-BG" sz="1600" dirty="0" smtClean="0">
                <a:solidFill>
                  <a:srgbClr val="006600"/>
                </a:solidFill>
              </a:rPr>
              <a:t>части: </a:t>
            </a:r>
            <a:r>
              <a:rPr lang="bg-BG" sz="1600" b="1" dirty="0" smtClean="0">
                <a:solidFill>
                  <a:srgbClr val="006600"/>
                </a:solidFill>
              </a:rPr>
              <a:t>48 231 881лв</a:t>
            </a:r>
            <a:r>
              <a:rPr lang="bg-BG" sz="1600" b="1" dirty="0">
                <a:solidFill>
                  <a:srgbClr val="006600"/>
                </a:solidFill>
              </a:rPr>
              <a:t>. </a:t>
            </a:r>
            <a:endParaRPr lang="bg-BG" sz="1600" b="1" dirty="0" smtClean="0">
              <a:solidFill>
                <a:srgbClr val="006600"/>
              </a:solidFill>
            </a:endParaRPr>
          </a:p>
          <a:p>
            <a:pPr marL="137160" indent="0">
              <a:buNone/>
            </a:pPr>
            <a:endParaRPr lang="bg-BG" sz="1600" b="1" dirty="0" smtClean="0">
              <a:solidFill>
                <a:srgbClr val="006600"/>
              </a:solidFill>
            </a:endParaRPr>
          </a:p>
          <a:p>
            <a:pPr marL="137160" indent="0">
              <a:buNone/>
            </a:pPr>
            <a:r>
              <a:rPr lang="bg-BG" sz="1600" b="1" dirty="0" smtClean="0">
                <a:solidFill>
                  <a:srgbClr val="006600"/>
                </a:solidFill>
              </a:rPr>
              <a:t>По </a:t>
            </a:r>
            <a:r>
              <a:rPr lang="bg-BG" sz="1600" b="1" dirty="0">
                <a:solidFill>
                  <a:srgbClr val="006600"/>
                </a:solidFill>
              </a:rPr>
              <a:t>приходната част: </a:t>
            </a:r>
          </a:p>
          <a:p>
            <a:pPr marL="137160" lvl="0" indent="0">
              <a:buNone/>
            </a:pPr>
            <a:r>
              <a:rPr lang="bg-BG" sz="1600" dirty="0">
                <a:solidFill>
                  <a:srgbClr val="006600"/>
                </a:solidFill>
              </a:rPr>
              <a:t>Приходи: </a:t>
            </a:r>
            <a:r>
              <a:rPr lang="bg-BG" sz="1600" b="1" dirty="0" smtClean="0">
                <a:solidFill>
                  <a:srgbClr val="006600"/>
                </a:solidFill>
              </a:rPr>
              <a:t>98 954 лв</a:t>
            </a:r>
            <a:r>
              <a:rPr lang="bg-BG" sz="1600" b="1" dirty="0">
                <a:solidFill>
                  <a:srgbClr val="006600"/>
                </a:solidFill>
              </a:rPr>
              <a:t>.</a:t>
            </a:r>
          </a:p>
          <a:p>
            <a:pPr marL="137160" lvl="0" indent="0">
              <a:buNone/>
            </a:pPr>
            <a:r>
              <a:rPr lang="bg-BG" sz="1600" dirty="0" smtClean="0">
                <a:solidFill>
                  <a:srgbClr val="006600"/>
                </a:solidFill>
              </a:rPr>
              <a:t>Трансфери:  </a:t>
            </a:r>
            <a:r>
              <a:rPr lang="bg-BG" sz="1600" b="1" dirty="0" smtClean="0">
                <a:solidFill>
                  <a:srgbClr val="006600"/>
                </a:solidFill>
              </a:rPr>
              <a:t>50 677 711 лв</a:t>
            </a:r>
            <a:r>
              <a:rPr lang="bg-BG" sz="1600" b="1" dirty="0">
                <a:solidFill>
                  <a:srgbClr val="006600"/>
                </a:solidFill>
              </a:rPr>
              <a:t>.</a:t>
            </a:r>
          </a:p>
          <a:p>
            <a:pPr marL="137160" lvl="0" indent="0">
              <a:buNone/>
            </a:pPr>
            <a:r>
              <a:rPr lang="bg-BG" sz="1600" dirty="0">
                <a:solidFill>
                  <a:srgbClr val="006600"/>
                </a:solidFill>
              </a:rPr>
              <a:t>Временни безлихвени заеми: </a:t>
            </a:r>
            <a:r>
              <a:rPr lang="bg-BG" sz="1600" b="1" dirty="0" smtClean="0">
                <a:solidFill>
                  <a:srgbClr val="006600"/>
                </a:solidFill>
              </a:rPr>
              <a:t>5 237 324 лв</a:t>
            </a:r>
            <a:r>
              <a:rPr lang="bg-BG" sz="1600" b="1" dirty="0">
                <a:solidFill>
                  <a:srgbClr val="006600"/>
                </a:solidFill>
              </a:rPr>
              <a:t>. </a:t>
            </a:r>
          </a:p>
          <a:p>
            <a:pPr marL="137160" lvl="0" indent="0">
              <a:buNone/>
            </a:pPr>
            <a:r>
              <a:rPr lang="bg-BG" sz="1600" dirty="0" smtClean="0">
                <a:solidFill>
                  <a:srgbClr val="006600"/>
                </a:solidFill>
              </a:rPr>
              <a:t>Финансиране на бюджетното салдо: </a:t>
            </a:r>
            <a:r>
              <a:rPr lang="bg-BG" sz="1600" b="1" dirty="0" smtClean="0">
                <a:solidFill>
                  <a:srgbClr val="006600"/>
                </a:solidFill>
              </a:rPr>
              <a:t>-7 782 108 лв</a:t>
            </a:r>
            <a:r>
              <a:rPr lang="bg-BG" sz="1600" b="1" dirty="0">
                <a:solidFill>
                  <a:srgbClr val="006600"/>
                </a:solidFill>
              </a:rPr>
              <a:t>.</a:t>
            </a:r>
          </a:p>
          <a:p>
            <a:pPr marL="137160" indent="0">
              <a:buNone/>
            </a:pPr>
            <a:endParaRPr lang="bg-BG" sz="1600" dirty="0" smtClean="0">
              <a:solidFill>
                <a:srgbClr val="006600"/>
              </a:solidFill>
            </a:endParaRPr>
          </a:p>
          <a:p>
            <a:pPr marL="137160" indent="0">
              <a:buNone/>
            </a:pPr>
            <a:r>
              <a:rPr lang="bg-BG" sz="1600" dirty="0">
                <a:solidFill>
                  <a:srgbClr val="006600"/>
                </a:solidFill>
              </a:rPr>
              <a:t> </a:t>
            </a:r>
            <a:r>
              <a:rPr lang="bg-BG" sz="1600" b="1" dirty="0" smtClean="0">
                <a:solidFill>
                  <a:srgbClr val="006600"/>
                </a:solidFill>
              </a:rPr>
              <a:t>По </a:t>
            </a:r>
            <a:r>
              <a:rPr lang="bg-BG" sz="1600" b="1" dirty="0">
                <a:solidFill>
                  <a:srgbClr val="006600"/>
                </a:solidFill>
              </a:rPr>
              <a:t>разходната част:</a:t>
            </a:r>
          </a:p>
          <a:p>
            <a:pPr marL="137160" lvl="0" indent="0">
              <a:buNone/>
            </a:pPr>
            <a:r>
              <a:rPr lang="bg-BG" sz="1600" dirty="0">
                <a:solidFill>
                  <a:srgbClr val="006600"/>
                </a:solidFill>
              </a:rPr>
              <a:t>Трудови разходи: </a:t>
            </a:r>
            <a:r>
              <a:rPr lang="bg-BG" sz="1600" b="1" dirty="0" smtClean="0">
                <a:solidFill>
                  <a:srgbClr val="006600"/>
                </a:solidFill>
              </a:rPr>
              <a:t>2 803 896 лв</a:t>
            </a:r>
            <a:r>
              <a:rPr lang="bg-BG" sz="1600" b="1" dirty="0">
                <a:solidFill>
                  <a:srgbClr val="006600"/>
                </a:solidFill>
              </a:rPr>
              <a:t>.</a:t>
            </a:r>
          </a:p>
          <a:p>
            <a:pPr marL="137160" lvl="0" indent="0">
              <a:buNone/>
            </a:pPr>
            <a:r>
              <a:rPr lang="bg-BG" sz="1600" dirty="0">
                <a:solidFill>
                  <a:srgbClr val="006600"/>
                </a:solidFill>
              </a:rPr>
              <a:t>Разходи за издръжка: </a:t>
            </a:r>
            <a:r>
              <a:rPr lang="bg-BG" sz="1600" b="1" dirty="0" smtClean="0">
                <a:solidFill>
                  <a:srgbClr val="006600"/>
                </a:solidFill>
              </a:rPr>
              <a:t>862 312 лв</a:t>
            </a:r>
            <a:r>
              <a:rPr lang="bg-BG" sz="1600" b="1" dirty="0">
                <a:solidFill>
                  <a:srgbClr val="006600"/>
                </a:solidFill>
              </a:rPr>
              <a:t>.</a:t>
            </a:r>
          </a:p>
          <a:p>
            <a:pPr marL="137160" lvl="0" indent="0">
              <a:buNone/>
            </a:pPr>
            <a:r>
              <a:rPr lang="bg-BG" sz="1600" dirty="0" smtClean="0">
                <a:solidFill>
                  <a:srgbClr val="006600"/>
                </a:solidFill>
              </a:rPr>
              <a:t>Разходи за </a:t>
            </a:r>
            <a:r>
              <a:rPr lang="bg-BG" sz="1600" dirty="0">
                <a:solidFill>
                  <a:srgbClr val="006600"/>
                </a:solidFill>
              </a:rPr>
              <a:t>данъци и такси: </a:t>
            </a:r>
            <a:r>
              <a:rPr lang="bg-BG" sz="1600" b="1" dirty="0" smtClean="0">
                <a:solidFill>
                  <a:srgbClr val="006600"/>
                </a:solidFill>
              </a:rPr>
              <a:t>1 320 лв.</a:t>
            </a:r>
          </a:p>
          <a:p>
            <a:pPr marL="137160" lvl="0" indent="0">
              <a:buNone/>
            </a:pPr>
            <a:r>
              <a:rPr lang="bg-BG" sz="1600" dirty="0" smtClean="0">
                <a:solidFill>
                  <a:srgbClr val="006600"/>
                </a:solidFill>
              </a:rPr>
              <a:t>Текущи трансфери, обезщетения и помощи за домакинствата: </a:t>
            </a:r>
            <a:r>
              <a:rPr lang="bg-BG" sz="1600" b="1" dirty="0" smtClean="0">
                <a:solidFill>
                  <a:srgbClr val="006600"/>
                </a:solidFill>
              </a:rPr>
              <a:t>122 900 лв.</a:t>
            </a:r>
          </a:p>
          <a:p>
            <a:pPr marL="137160" lvl="0" indent="0">
              <a:buNone/>
            </a:pPr>
            <a:r>
              <a:rPr lang="bg-BG" sz="1600" dirty="0" smtClean="0">
                <a:solidFill>
                  <a:srgbClr val="006600"/>
                </a:solidFill>
              </a:rPr>
              <a:t>Субсидии за нефинансови предприятия: </a:t>
            </a:r>
            <a:r>
              <a:rPr lang="bg-BG" sz="1600" b="1" dirty="0" smtClean="0">
                <a:solidFill>
                  <a:srgbClr val="006600"/>
                </a:solidFill>
              </a:rPr>
              <a:t>3 637 228 лв.</a:t>
            </a:r>
            <a:endParaRPr lang="bg-BG" sz="1600" b="1" dirty="0">
              <a:solidFill>
                <a:srgbClr val="006600"/>
              </a:solidFill>
            </a:endParaRPr>
          </a:p>
          <a:p>
            <a:pPr marL="137160" lvl="0" indent="0">
              <a:buNone/>
            </a:pPr>
            <a:r>
              <a:rPr lang="bg-BG" sz="1600" dirty="0" smtClean="0">
                <a:solidFill>
                  <a:srgbClr val="006600"/>
                </a:solidFill>
              </a:rPr>
              <a:t>Капиталови </a:t>
            </a:r>
            <a:r>
              <a:rPr lang="bg-BG" sz="1600" dirty="0">
                <a:solidFill>
                  <a:srgbClr val="006600"/>
                </a:solidFill>
              </a:rPr>
              <a:t>разходи: </a:t>
            </a:r>
            <a:r>
              <a:rPr lang="bg-BG" sz="1600" b="1" dirty="0" smtClean="0">
                <a:solidFill>
                  <a:srgbClr val="006600"/>
                </a:solidFill>
              </a:rPr>
              <a:t>40 804 225 лв</a:t>
            </a:r>
            <a:r>
              <a:rPr lang="bg-BG" sz="1600" b="1" dirty="0">
                <a:solidFill>
                  <a:srgbClr val="006600"/>
                </a:solidFill>
              </a:rPr>
              <a:t>.</a:t>
            </a:r>
            <a:r>
              <a:rPr lang="bg-BG" sz="1600" dirty="0">
                <a:solidFill>
                  <a:srgbClr val="006600"/>
                </a:solidFill>
              </a:rPr>
              <a:t>, в т. ч.: </a:t>
            </a:r>
          </a:p>
          <a:p>
            <a:pPr marL="137160" lvl="0" indent="0">
              <a:buNone/>
            </a:pPr>
            <a:r>
              <a:rPr lang="bg-BG" sz="1600" dirty="0">
                <a:solidFill>
                  <a:srgbClr val="006600"/>
                </a:solidFill>
              </a:rPr>
              <a:t>за основен ремонт – </a:t>
            </a:r>
            <a:r>
              <a:rPr lang="bg-BG" sz="1600" b="1" dirty="0" smtClean="0">
                <a:solidFill>
                  <a:srgbClr val="006600"/>
                </a:solidFill>
              </a:rPr>
              <a:t>2 560 818 лв</a:t>
            </a:r>
            <a:r>
              <a:rPr lang="bg-BG" sz="1600" b="1" dirty="0">
                <a:solidFill>
                  <a:srgbClr val="006600"/>
                </a:solidFill>
              </a:rPr>
              <a:t>.</a:t>
            </a:r>
          </a:p>
          <a:p>
            <a:pPr marL="137160" lvl="0" indent="0">
              <a:buNone/>
            </a:pPr>
            <a:r>
              <a:rPr lang="bg-BG" sz="1600" dirty="0">
                <a:solidFill>
                  <a:srgbClr val="006600"/>
                </a:solidFill>
              </a:rPr>
              <a:t>за придобиване на ДМА – </a:t>
            </a:r>
            <a:r>
              <a:rPr lang="bg-BG" sz="1600" b="1" dirty="0" smtClean="0">
                <a:solidFill>
                  <a:srgbClr val="006600"/>
                </a:solidFill>
              </a:rPr>
              <a:t>38 243 407 лв</a:t>
            </a:r>
            <a:r>
              <a:rPr lang="bg-BG" sz="1600" b="1" dirty="0">
                <a:solidFill>
                  <a:srgbClr val="006600"/>
                </a:solidFill>
              </a:rPr>
              <a:t>. </a:t>
            </a:r>
            <a:endParaRPr lang="bg-BG" sz="1600" b="1" dirty="0" smtClean="0">
              <a:solidFill>
                <a:srgbClr val="006600"/>
              </a:solidFill>
            </a:endParaRPr>
          </a:p>
          <a:p>
            <a:pPr marL="137160" indent="0">
              <a:buNone/>
            </a:pPr>
            <a:r>
              <a:rPr lang="bg-BG" sz="1600" dirty="0">
                <a:solidFill>
                  <a:schemeClr val="accent1"/>
                </a:solidFill>
              </a:rPr>
              <a:t> </a:t>
            </a:r>
          </a:p>
        </p:txBody>
      </p:sp>
      <p:sp>
        <p:nvSpPr>
          <p:cNvPr id="4" name="Контейнер за долния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g-BG" b="1" dirty="0" smtClean="0">
                <a:solidFill>
                  <a:schemeClr val="tx2"/>
                </a:solidFill>
              </a:rPr>
              <a:t>ОБЩИНА ВРАЦА</a:t>
            </a:r>
            <a:endParaRPr lang="bg-BG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142852"/>
            <a:ext cx="8229600" cy="765868"/>
          </a:xfrm>
        </p:spPr>
        <p:txBody>
          <a:bodyPr>
            <a:normAutofit/>
          </a:bodyPr>
          <a:lstStyle/>
          <a:p>
            <a:r>
              <a:rPr lang="bg-BG" sz="3200" b="1" dirty="0" smtClean="0">
                <a:solidFill>
                  <a:srgbClr val="006600"/>
                </a:solidFill>
              </a:rPr>
              <a:t>Общински дълг</a:t>
            </a:r>
            <a:endParaRPr lang="bg-BG" sz="3200" dirty="0">
              <a:solidFill>
                <a:srgbClr val="006600"/>
              </a:solidFill>
            </a:endParaRP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449238"/>
          </a:xfrm>
        </p:spPr>
        <p:txBody>
          <a:bodyPr>
            <a:normAutofit fontScale="77500" lnSpcReduction="20000"/>
          </a:bodyPr>
          <a:lstStyle/>
          <a:p>
            <a:pPr marL="137160" indent="0">
              <a:buNone/>
            </a:pPr>
            <a:r>
              <a:rPr lang="bg-BG" sz="6600" dirty="0" smtClean="0"/>
              <a:t> </a:t>
            </a:r>
            <a:endParaRPr lang="bg-BG" sz="6600" dirty="0"/>
          </a:p>
          <a:p>
            <a:pPr>
              <a:buFont typeface="Wingdings" pitchFamily="2" charset="2"/>
              <a:buChar char="Ø"/>
            </a:pPr>
            <a:r>
              <a:rPr lang="bg-BG" sz="3600" dirty="0" smtClean="0">
                <a:solidFill>
                  <a:srgbClr val="006600"/>
                </a:solidFill>
              </a:rPr>
              <a:t>Усвоени през 2020 </a:t>
            </a:r>
            <a:r>
              <a:rPr lang="bg-BG" sz="3600" dirty="0">
                <a:solidFill>
                  <a:srgbClr val="006600"/>
                </a:solidFill>
              </a:rPr>
              <a:t>година </a:t>
            </a:r>
            <a:r>
              <a:rPr lang="bg-BG" sz="3600" dirty="0" smtClean="0">
                <a:solidFill>
                  <a:srgbClr val="006600"/>
                </a:solidFill>
              </a:rPr>
              <a:t>средства </a:t>
            </a:r>
            <a:r>
              <a:rPr lang="bg-BG" sz="3600" dirty="0">
                <a:solidFill>
                  <a:srgbClr val="006600"/>
                </a:solidFill>
              </a:rPr>
              <a:t>по </a:t>
            </a:r>
            <a:r>
              <a:rPr lang="bg-BG" sz="3600" dirty="0" smtClean="0">
                <a:solidFill>
                  <a:srgbClr val="006600"/>
                </a:solidFill>
              </a:rPr>
              <a:t>договори </a:t>
            </a:r>
            <a:r>
              <a:rPr lang="bg-BG" sz="3600" dirty="0">
                <a:solidFill>
                  <a:srgbClr val="006600"/>
                </a:solidFill>
              </a:rPr>
              <a:t>за общински </a:t>
            </a:r>
            <a:r>
              <a:rPr lang="bg-BG" sz="3600" dirty="0" smtClean="0">
                <a:solidFill>
                  <a:srgbClr val="006600"/>
                </a:solidFill>
              </a:rPr>
              <a:t>заеми: </a:t>
            </a:r>
            <a:r>
              <a:rPr lang="bg-BG" sz="3600" b="1" dirty="0" smtClean="0">
                <a:solidFill>
                  <a:srgbClr val="006600"/>
                </a:solidFill>
              </a:rPr>
              <a:t>10 195 135 лв.</a:t>
            </a:r>
            <a:endParaRPr lang="bg-BG" sz="3600" b="1" dirty="0">
              <a:solidFill>
                <a:srgbClr val="006600"/>
              </a:solidFill>
            </a:endParaRPr>
          </a:p>
          <a:p>
            <a:pPr marL="137160" indent="0">
              <a:buNone/>
            </a:pPr>
            <a:endParaRPr lang="bg-BG" sz="3600" dirty="0">
              <a:solidFill>
                <a:srgbClr val="006600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bg-BG" sz="3600" dirty="0" smtClean="0">
                <a:solidFill>
                  <a:srgbClr val="006600"/>
                </a:solidFill>
              </a:rPr>
              <a:t>Погашения </a:t>
            </a:r>
            <a:r>
              <a:rPr lang="bg-BG" sz="3600" dirty="0">
                <a:solidFill>
                  <a:srgbClr val="006600"/>
                </a:solidFill>
              </a:rPr>
              <a:t>по заеми </a:t>
            </a:r>
            <a:r>
              <a:rPr lang="bg-BG" sz="3600" dirty="0" smtClean="0">
                <a:solidFill>
                  <a:srgbClr val="006600"/>
                </a:solidFill>
              </a:rPr>
              <a:t>през 2020 г.: </a:t>
            </a:r>
            <a:r>
              <a:rPr lang="bg-BG" sz="3600" b="1" dirty="0" smtClean="0">
                <a:solidFill>
                  <a:srgbClr val="006600"/>
                </a:solidFill>
              </a:rPr>
              <a:t>2 237 243 </a:t>
            </a:r>
            <a:r>
              <a:rPr lang="en-US" sz="3600" b="1" dirty="0" smtClean="0">
                <a:solidFill>
                  <a:srgbClr val="006600"/>
                </a:solidFill>
              </a:rPr>
              <a:t>лв</a:t>
            </a:r>
            <a:r>
              <a:rPr lang="bg-BG" sz="3600" b="1" dirty="0" smtClean="0">
                <a:solidFill>
                  <a:srgbClr val="006600"/>
                </a:solidFill>
              </a:rPr>
              <a:t>.</a:t>
            </a:r>
            <a:endParaRPr lang="bg-BG" sz="3600" b="1" dirty="0">
              <a:solidFill>
                <a:srgbClr val="006600"/>
              </a:solidFill>
            </a:endParaRPr>
          </a:p>
          <a:p>
            <a:pPr marL="137160" indent="0">
              <a:buNone/>
            </a:pPr>
            <a:r>
              <a:rPr lang="bg-BG" sz="3600" dirty="0">
                <a:solidFill>
                  <a:srgbClr val="006600"/>
                </a:solidFill>
              </a:rPr>
              <a:t> </a:t>
            </a:r>
          </a:p>
          <a:p>
            <a:pPr>
              <a:buFont typeface="Wingdings" pitchFamily="2" charset="2"/>
              <a:buChar char="Ø"/>
            </a:pPr>
            <a:r>
              <a:rPr lang="bg-BG" sz="3600" dirty="0" smtClean="0">
                <a:solidFill>
                  <a:srgbClr val="006600"/>
                </a:solidFill>
              </a:rPr>
              <a:t>Разходи </a:t>
            </a:r>
            <a:r>
              <a:rPr lang="bg-BG" sz="3600" dirty="0">
                <a:solidFill>
                  <a:srgbClr val="006600"/>
                </a:solidFill>
              </a:rPr>
              <a:t>по обслужване на общинския дълг </a:t>
            </a:r>
            <a:r>
              <a:rPr lang="bg-BG" sz="3600" dirty="0" smtClean="0">
                <a:solidFill>
                  <a:srgbClr val="006600"/>
                </a:solidFill>
              </a:rPr>
              <a:t>през 2020 г.: </a:t>
            </a:r>
            <a:r>
              <a:rPr lang="bg-BG" sz="3600" b="1" dirty="0">
                <a:solidFill>
                  <a:srgbClr val="006600"/>
                </a:solidFill>
              </a:rPr>
              <a:t>3</a:t>
            </a:r>
            <a:r>
              <a:rPr lang="bg-BG" sz="3600" b="1" dirty="0" smtClean="0">
                <a:solidFill>
                  <a:srgbClr val="006600"/>
                </a:solidFill>
              </a:rPr>
              <a:t>18 913лв</a:t>
            </a:r>
            <a:r>
              <a:rPr lang="bg-BG" sz="3600" b="1" dirty="0">
                <a:solidFill>
                  <a:srgbClr val="006600"/>
                </a:solidFill>
              </a:rPr>
              <a:t>. </a:t>
            </a:r>
          </a:p>
          <a:p>
            <a:pPr marL="137160" indent="0">
              <a:buNone/>
            </a:pPr>
            <a:r>
              <a:rPr lang="bg-BG" sz="3600" dirty="0" smtClean="0">
                <a:solidFill>
                  <a:srgbClr val="006600"/>
                </a:solidFill>
              </a:rPr>
              <a:t>     от които:</a:t>
            </a:r>
          </a:p>
          <a:p>
            <a:pPr lvl="1">
              <a:buFont typeface="Arial" pitchFamily="34" charset="0"/>
              <a:buChar char="•"/>
            </a:pPr>
            <a:r>
              <a:rPr lang="bg-BG" sz="3600" dirty="0" smtClean="0">
                <a:solidFill>
                  <a:srgbClr val="006600"/>
                </a:solidFill>
              </a:rPr>
              <a:t>за лихви: 292 600 лв</a:t>
            </a:r>
            <a:r>
              <a:rPr lang="bg-BG" sz="3600" dirty="0">
                <a:solidFill>
                  <a:srgbClr val="006600"/>
                </a:solidFill>
              </a:rPr>
              <a:t>. </a:t>
            </a:r>
            <a:endParaRPr lang="bg-BG" sz="3600" dirty="0" smtClean="0">
              <a:solidFill>
                <a:srgbClr val="006600"/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bg-BG" sz="3600" dirty="0" smtClean="0">
                <a:solidFill>
                  <a:srgbClr val="006600"/>
                </a:solidFill>
              </a:rPr>
              <a:t>за такси:    26 313 лв.</a:t>
            </a:r>
            <a:endParaRPr lang="bg-BG" sz="3600" dirty="0">
              <a:solidFill>
                <a:srgbClr val="006600"/>
              </a:solidFill>
            </a:endParaRPr>
          </a:p>
          <a:p>
            <a:pPr marL="137160" indent="0" algn="just">
              <a:buNone/>
            </a:pPr>
            <a:r>
              <a:rPr lang="bg-BG" sz="3600" dirty="0">
                <a:solidFill>
                  <a:schemeClr val="accent1"/>
                </a:solidFill>
              </a:rPr>
              <a:t> </a:t>
            </a:r>
          </a:p>
        </p:txBody>
      </p:sp>
      <p:sp>
        <p:nvSpPr>
          <p:cNvPr id="4" name="Контейнер за долния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g-BG" b="1" dirty="0" smtClean="0">
                <a:solidFill>
                  <a:schemeClr val="tx2"/>
                </a:solidFill>
              </a:rPr>
              <a:t>ОБЩИНА ВРАЦА</a:t>
            </a:r>
            <a:endParaRPr lang="bg-BG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z="3200" dirty="0">
                <a:solidFill>
                  <a:srgbClr val="006600"/>
                </a:solidFill>
              </a:rPr>
              <a:t>Бюджет </a:t>
            </a:r>
            <a:r>
              <a:rPr lang="bg-BG" sz="3200" dirty="0" smtClean="0">
                <a:solidFill>
                  <a:srgbClr val="006600"/>
                </a:solidFill>
              </a:rPr>
              <a:t>2020 г</a:t>
            </a:r>
            <a:r>
              <a:rPr lang="bg-BG" sz="3200" dirty="0">
                <a:solidFill>
                  <a:srgbClr val="006600"/>
                </a:solidFill>
              </a:rPr>
              <a:t>. Акценти</a:t>
            </a:r>
            <a:endParaRPr lang="bg-BG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idx="2"/>
          </p:nvPr>
        </p:nvSpPr>
        <p:spPr>
          <a:xfrm>
            <a:off x="457201" y="1524001"/>
            <a:ext cx="2746647" cy="3705200"/>
          </a:xfrm>
        </p:spPr>
        <p:txBody>
          <a:bodyPr>
            <a:normAutofit/>
          </a:bodyPr>
          <a:lstStyle/>
          <a:p>
            <a:endParaRPr lang="bg-BG" sz="1800" dirty="0" smtClean="0">
              <a:solidFill>
                <a:srgbClr val="124A1B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bg-BG" sz="1800" dirty="0" smtClean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bg-BG" sz="1800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Текущ ремонт на спортна площадка на СУ „Васил Кънчов“ – гр. Враца на стойност над 49 000 лв. с източник </a:t>
            </a:r>
            <a:r>
              <a:rPr lang="bg-BG" sz="18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на финансиране </a:t>
            </a:r>
            <a:r>
              <a:rPr lang="bg-BG" sz="1800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постъпления от продажба </a:t>
            </a:r>
            <a:r>
              <a:rPr lang="bg-BG" sz="18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на общински нефинансови активи.</a:t>
            </a:r>
          </a:p>
          <a:p>
            <a:endParaRPr lang="bg-BG" sz="1800" dirty="0" smtClean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bg-BG" sz="1800" dirty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bg-BG" sz="1800" dirty="0" smtClean="0">
              <a:solidFill>
                <a:srgbClr val="124A1B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bg-BG" sz="1800" dirty="0" smtClean="0">
              <a:solidFill>
                <a:srgbClr val="124A1B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bg-BG" sz="1800" dirty="0" smtClean="0">
              <a:solidFill>
                <a:srgbClr val="124A1B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g-BG" b="1" dirty="0" smtClean="0">
                <a:solidFill>
                  <a:schemeClr val="accent1"/>
                </a:solidFill>
              </a:rPr>
              <a:t>ОБЩИНА ВРАЦА</a:t>
            </a:r>
            <a:endParaRPr lang="bg-BG" b="1" dirty="0">
              <a:solidFill>
                <a:schemeClr val="accent1"/>
              </a:solidFill>
            </a:endParaRPr>
          </a:p>
        </p:txBody>
      </p:sp>
      <p:pic>
        <p:nvPicPr>
          <p:cNvPr id="3" name="Контейнер за съдържание 2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5050" y="1124744"/>
            <a:ext cx="5111750" cy="4248471"/>
          </a:xfrm>
        </p:spPr>
      </p:pic>
    </p:spTree>
    <p:extLst>
      <p:ext uri="{BB962C8B-B14F-4D97-AF65-F5344CB8AC3E}">
        <p14:creationId xmlns:p14="http://schemas.microsoft.com/office/powerpoint/2010/main" val="3237227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z="3200" dirty="0">
                <a:solidFill>
                  <a:srgbClr val="006600"/>
                </a:solidFill>
              </a:rPr>
              <a:t>Бюджет </a:t>
            </a:r>
            <a:r>
              <a:rPr lang="bg-BG" sz="3200" dirty="0" smtClean="0">
                <a:solidFill>
                  <a:srgbClr val="006600"/>
                </a:solidFill>
              </a:rPr>
              <a:t>2020 </a:t>
            </a:r>
            <a:r>
              <a:rPr lang="bg-BG" sz="3200" dirty="0">
                <a:solidFill>
                  <a:srgbClr val="006600"/>
                </a:solidFill>
              </a:rPr>
              <a:t>г. Акценти</a:t>
            </a:r>
            <a:endParaRPr lang="bg-BG" dirty="0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2"/>
          </p:nvPr>
        </p:nvSpPr>
        <p:spPr>
          <a:xfrm>
            <a:off x="457200" y="1435100"/>
            <a:ext cx="3394720" cy="4981575"/>
          </a:xfrm>
        </p:spPr>
        <p:txBody>
          <a:bodyPr>
            <a:normAutofit/>
          </a:bodyPr>
          <a:lstStyle/>
          <a:p>
            <a:pPr lvl="0">
              <a:buClr>
                <a:prstClr val="black">
                  <a:shade val="95000"/>
                </a:prstClr>
              </a:buClr>
            </a:pPr>
            <a:r>
              <a:rPr lang="bg-BG" sz="1800" b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Текущ </a:t>
            </a:r>
            <a:r>
              <a:rPr lang="bg-BG" sz="1800" b="1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ремонт на улици </a:t>
            </a:r>
            <a:r>
              <a:rPr lang="bg-BG" sz="1800" b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bg-BG" sz="1800" b="1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Община Враца през </a:t>
            </a:r>
            <a:r>
              <a:rPr lang="bg-BG" sz="1800" b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2020 </a:t>
            </a:r>
            <a:r>
              <a:rPr lang="bg-BG" sz="1800" b="1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г. </a:t>
            </a:r>
            <a:r>
              <a:rPr lang="bg-BG" sz="1800" b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bg-BG" sz="1800" b="1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стойност над </a:t>
            </a:r>
            <a:r>
              <a:rPr lang="en-US" sz="1800" b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1 045 000 </a:t>
            </a:r>
            <a:r>
              <a:rPr lang="bg-BG" sz="1800" b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лв., в това число за град Враца над 572 000 лв. и за селата от Община Враца над 473 000 лв.</a:t>
            </a:r>
          </a:p>
          <a:p>
            <a:pPr lvl="0">
              <a:buClr>
                <a:prstClr val="black">
                  <a:shade val="95000"/>
                </a:prstClr>
              </a:buClr>
            </a:pPr>
            <a:endParaRPr lang="bg-BG" sz="1800" b="1" dirty="0" smtClean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Clr>
                <a:prstClr val="black">
                  <a:shade val="95000"/>
                </a:prstClr>
              </a:buClr>
            </a:pPr>
            <a:r>
              <a:rPr lang="bg-BG" sz="1800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Текущ ремонт на улица до железопътна гара - Враца </a:t>
            </a:r>
          </a:p>
          <a:p>
            <a:pPr lvl="0">
              <a:buClr>
                <a:prstClr val="black">
                  <a:shade val="95000"/>
                </a:prstClr>
              </a:buClr>
            </a:pPr>
            <a:endParaRPr lang="bg-BG" sz="1800" dirty="0" smtClean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Clr>
                <a:prstClr val="black">
                  <a:shade val="95000"/>
                </a:prstClr>
              </a:buClr>
            </a:pPr>
            <a:r>
              <a:rPr lang="bg-BG" sz="1800" dirty="0" smtClean="0">
                <a:solidFill>
                  <a:srgbClr val="006600"/>
                </a:solidFill>
                <a:cs typeface="Times New Roman" pitchFamily="18" charset="0"/>
              </a:rPr>
              <a:t>Текущ </a:t>
            </a:r>
            <a:r>
              <a:rPr lang="bg-BG" sz="1800" dirty="0">
                <a:solidFill>
                  <a:srgbClr val="006600"/>
                </a:solidFill>
                <a:cs typeface="Times New Roman" pitchFamily="18" charset="0"/>
              </a:rPr>
              <a:t>ремонт на </a:t>
            </a:r>
            <a:r>
              <a:rPr lang="bg-BG" sz="1800" dirty="0" smtClean="0">
                <a:solidFill>
                  <a:srgbClr val="006600"/>
                </a:solidFill>
                <a:cs typeface="Times New Roman" pitchFamily="18" charset="0"/>
              </a:rPr>
              <a:t>улица в ж. к. Медковец</a:t>
            </a:r>
            <a:endParaRPr lang="bg-BG" sz="1800" dirty="0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g-BG" b="1" dirty="0" smtClean="0">
                <a:solidFill>
                  <a:srgbClr val="124A1B"/>
                </a:solidFill>
              </a:rPr>
              <a:t>ОБЩИНА ВРАЦА</a:t>
            </a:r>
            <a:endParaRPr lang="bg-BG" b="1" dirty="0">
              <a:solidFill>
                <a:srgbClr val="124A1B"/>
              </a:solidFill>
            </a:endParaRPr>
          </a:p>
        </p:txBody>
      </p:sp>
      <p:pic>
        <p:nvPicPr>
          <p:cNvPr id="7" name="Картина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952" y="548681"/>
            <a:ext cx="4464496" cy="2880320"/>
          </a:xfrm>
          <a:prstGeom prst="rect">
            <a:avLst/>
          </a:prstGeom>
        </p:spPr>
      </p:pic>
      <p:pic>
        <p:nvPicPr>
          <p:cNvPr id="4" name="Картина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952" y="3573016"/>
            <a:ext cx="4464496" cy="2869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147260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3008313" cy="1152128"/>
          </a:xfrm>
        </p:spPr>
        <p:txBody>
          <a:bodyPr/>
          <a:lstStyle/>
          <a:p>
            <a:r>
              <a:rPr lang="bg-BG" sz="3200" dirty="0">
                <a:solidFill>
                  <a:srgbClr val="006600"/>
                </a:solidFill>
              </a:rPr>
              <a:t>Бюджет </a:t>
            </a:r>
            <a:r>
              <a:rPr lang="bg-BG" sz="3200" dirty="0" smtClean="0">
                <a:solidFill>
                  <a:srgbClr val="006600"/>
                </a:solidFill>
              </a:rPr>
              <a:t>2020 </a:t>
            </a:r>
            <a:r>
              <a:rPr lang="bg-BG" sz="3200" dirty="0">
                <a:solidFill>
                  <a:srgbClr val="006600"/>
                </a:solidFill>
              </a:rPr>
              <a:t>г. Акценти</a:t>
            </a:r>
            <a:endParaRPr lang="bg-BG" dirty="0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2"/>
          </p:nvPr>
        </p:nvSpPr>
        <p:spPr>
          <a:xfrm>
            <a:off x="457200" y="2348880"/>
            <a:ext cx="3682752" cy="2664296"/>
          </a:xfrm>
        </p:spPr>
        <p:txBody>
          <a:bodyPr>
            <a:normAutofit/>
          </a:bodyPr>
          <a:lstStyle/>
          <a:p>
            <a:pPr lvl="0">
              <a:buClr>
                <a:prstClr val="black">
                  <a:shade val="95000"/>
                </a:prstClr>
              </a:buClr>
            </a:pPr>
            <a:r>
              <a:rPr lang="bg-BG" sz="2100" dirty="0" smtClean="0">
                <a:solidFill>
                  <a:srgbClr val="006600"/>
                </a:solidFill>
                <a:cs typeface="Times New Roman" pitchFamily="18" charset="0"/>
              </a:rPr>
              <a:t>Текущ </a:t>
            </a:r>
            <a:r>
              <a:rPr lang="bg-BG" sz="2100" dirty="0">
                <a:solidFill>
                  <a:srgbClr val="006600"/>
                </a:solidFill>
                <a:cs typeface="Times New Roman" pitchFamily="18" charset="0"/>
              </a:rPr>
              <a:t>ремонт на </a:t>
            </a:r>
            <a:r>
              <a:rPr lang="bg-BG" sz="2100" dirty="0" smtClean="0">
                <a:solidFill>
                  <a:srgbClr val="006600"/>
                </a:solidFill>
                <a:cs typeface="Times New Roman" pitchFamily="18" charset="0"/>
              </a:rPr>
              <a:t>алеи </a:t>
            </a:r>
            <a:r>
              <a:rPr lang="ru-RU" sz="2100" dirty="0">
                <a:solidFill>
                  <a:srgbClr val="006600"/>
                </a:solidFill>
                <a:cs typeface="Times New Roman" pitchFamily="18" charset="0"/>
              </a:rPr>
              <a:t>от ул. "Козлодуйски бряг" до ул. "</a:t>
            </a:r>
            <a:r>
              <a:rPr lang="ru-RU" sz="2100" dirty="0" smtClean="0">
                <a:solidFill>
                  <a:srgbClr val="006600"/>
                </a:solidFill>
                <a:cs typeface="Times New Roman" pitchFamily="18" charset="0"/>
              </a:rPr>
              <a:t>Спортна" </a:t>
            </a:r>
            <a:r>
              <a:rPr lang="bg-BG" sz="2100" dirty="0" smtClean="0">
                <a:solidFill>
                  <a:srgbClr val="006600"/>
                </a:solidFill>
                <a:cs typeface="Times New Roman" pitchFamily="18" charset="0"/>
              </a:rPr>
              <a:t>на </a:t>
            </a:r>
            <a:r>
              <a:rPr lang="bg-BG" sz="2100" dirty="0">
                <a:solidFill>
                  <a:srgbClr val="006600"/>
                </a:solidFill>
                <a:cs typeface="Times New Roman" pitchFamily="18" charset="0"/>
              </a:rPr>
              <a:t>стойност над </a:t>
            </a:r>
            <a:r>
              <a:rPr lang="bg-BG" sz="2100" dirty="0" smtClean="0">
                <a:solidFill>
                  <a:srgbClr val="006600"/>
                </a:solidFill>
                <a:cs typeface="Times New Roman" pitchFamily="18" charset="0"/>
              </a:rPr>
              <a:t>229 </a:t>
            </a:r>
            <a:r>
              <a:rPr lang="bg-BG" sz="2100" dirty="0">
                <a:solidFill>
                  <a:srgbClr val="006600"/>
                </a:solidFill>
                <a:cs typeface="Times New Roman" pitchFamily="18" charset="0"/>
              </a:rPr>
              <a:t>000 лв. с източник на финансиране постъпления от продажба на общински нефинансови активи.</a:t>
            </a:r>
          </a:p>
          <a:p>
            <a:pPr lvl="0">
              <a:buClr>
                <a:prstClr val="black">
                  <a:shade val="95000"/>
                </a:prstClr>
              </a:buClr>
            </a:pPr>
            <a:endParaRPr lang="bg-BG" sz="5500" dirty="0" smtClean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g-BG" b="1" dirty="0" smtClean="0">
                <a:solidFill>
                  <a:srgbClr val="124A1B"/>
                </a:solidFill>
              </a:rPr>
              <a:t>ОБЩИНА ВРАЦА</a:t>
            </a:r>
            <a:endParaRPr lang="bg-BG" b="1" dirty="0">
              <a:solidFill>
                <a:srgbClr val="124A1B"/>
              </a:solidFill>
            </a:endParaRPr>
          </a:p>
        </p:txBody>
      </p:sp>
      <p:pic>
        <p:nvPicPr>
          <p:cNvPr id="7" name="Картина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476672"/>
            <a:ext cx="3897609" cy="5616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790809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147248" cy="1152128"/>
          </a:xfrm>
        </p:spPr>
        <p:txBody>
          <a:bodyPr/>
          <a:lstStyle/>
          <a:p>
            <a:pPr algn="ctr"/>
            <a:r>
              <a:rPr lang="bg-BG" sz="3200" dirty="0">
                <a:solidFill>
                  <a:srgbClr val="006600"/>
                </a:solidFill>
              </a:rPr>
              <a:t>Бюджет </a:t>
            </a:r>
            <a:r>
              <a:rPr lang="bg-BG" sz="3200" dirty="0" smtClean="0">
                <a:solidFill>
                  <a:srgbClr val="006600"/>
                </a:solidFill>
              </a:rPr>
              <a:t>2020 </a:t>
            </a:r>
            <a:r>
              <a:rPr lang="bg-BG" sz="3200" dirty="0">
                <a:solidFill>
                  <a:srgbClr val="006600"/>
                </a:solidFill>
              </a:rPr>
              <a:t>г. </a:t>
            </a:r>
            <a:r>
              <a:rPr lang="bg-BG" sz="3200" dirty="0" smtClean="0">
                <a:solidFill>
                  <a:srgbClr val="006600"/>
                </a:solidFill>
              </a:rPr>
              <a:t/>
            </a:r>
            <a:br>
              <a:rPr lang="bg-BG" sz="3200" dirty="0" smtClean="0">
                <a:solidFill>
                  <a:srgbClr val="006600"/>
                </a:solidFill>
              </a:rPr>
            </a:br>
            <a:r>
              <a:rPr lang="bg-BG" sz="3200" dirty="0" smtClean="0">
                <a:solidFill>
                  <a:srgbClr val="006600"/>
                </a:solidFill>
              </a:rPr>
              <a:t>Акценти</a:t>
            </a:r>
            <a:endParaRPr lang="bg-BG" dirty="0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2"/>
          </p:nvPr>
        </p:nvSpPr>
        <p:spPr>
          <a:xfrm>
            <a:off x="457200" y="1124745"/>
            <a:ext cx="8363272" cy="2627634"/>
          </a:xfrm>
        </p:spPr>
        <p:txBody>
          <a:bodyPr>
            <a:normAutofit lnSpcReduction="10000"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bg-BG" sz="1800" dirty="0" smtClean="0">
                <a:solidFill>
                  <a:srgbClr val="006600"/>
                </a:solidFill>
              </a:rPr>
              <a:t>За поддържане, ремонт и изграждане на общинска пътна мрежа са вложени средства в размер на 156 000 лв., в т.ч.: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800" dirty="0">
                <a:solidFill>
                  <a:srgbClr val="006600"/>
                </a:solidFill>
              </a:rPr>
              <a:t>Текущ ремонт на участък Голямо Пещене - Мраморен VRC </a:t>
            </a:r>
            <a:r>
              <a:rPr lang="ru-RU" sz="1800" dirty="0" smtClean="0">
                <a:solidFill>
                  <a:srgbClr val="006600"/>
                </a:solidFill>
              </a:rPr>
              <a:t>1038</a:t>
            </a:r>
            <a:r>
              <a:rPr lang="bg-BG" sz="1800" dirty="0" smtClean="0">
                <a:solidFill>
                  <a:srgbClr val="006600"/>
                </a:solidFill>
              </a:rPr>
              <a:t> - средства в размер на 50 000 лв. с източник на финансиране </a:t>
            </a:r>
            <a:r>
              <a:rPr lang="bg-BG" sz="1800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постъпления </a:t>
            </a:r>
            <a:r>
              <a:rPr lang="bg-BG" sz="18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от продажба на общински нефинансови </a:t>
            </a:r>
            <a:r>
              <a:rPr lang="bg-BG" sz="1800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активи.</a:t>
            </a:r>
            <a:endParaRPr lang="bg-BG" sz="1800" dirty="0" smtClean="0">
              <a:solidFill>
                <a:srgbClr val="006600"/>
              </a:solidFill>
            </a:endParaRPr>
          </a:p>
          <a:p>
            <a:pPr marL="285750" lvl="0" indent="-285750">
              <a:buClr>
                <a:prstClr val="black">
                  <a:shade val="95000"/>
                </a:prstClr>
              </a:buClr>
              <a:buFont typeface="Arial" pitchFamily="34" charset="0"/>
              <a:buChar char="•"/>
            </a:pPr>
            <a:r>
              <a:rPr lang="ru-RU" sz="1800" dirty="0">
                <a:solidFill>
                  <a:srgbClr val="006600"/>
                </a:solidFill>
              </a:rPr>
              <a:t>Текущ ремонт общинска пътна мрежа към село </a:t>
            </a:r>
            <a:r>
              <a:rPr lang="ru-RU" sz="1800" dirty="0" smtClean="0">
                <a:solidFill>
                  <a:srgbClr val="006600"/>
                </a:solidFill>
              </a:rPr>
              <a:t>Косталево</a:t>
            </a:r>
            <a:r>
              <a:rPr lang="bg-BG" sz="1800" dirty="0" smtClean="0">
                <a:solidFill>
                  <a:srgbClr val="006600"/>
                </a:solidFill>
              </a:rPr>
              <a:t> - средства в размер на                   60 000 лв. с </a:t>
            </a:r>
            <a:r>
              <a:rPr lang="bg-BG" sz="1800" dirty="0">
                <a:solidFill>
                  <a:srgbClr val="006600"/>
                </a:solidFill>
              </a:rPr>
              <a:t>източник на финансиране </a:t>
            </a:r>
            <a:r>
              <a:rPr lang="bg-BG" sz="1800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собствени средства.</a:t>
            </a:r>
          </a:p>
          <a:p>
            <a:pPr marL="285750" lvl="0" indent="-285750">
              <a:buClr>
                <a:prstClr val="black">
                  <a:shade val="95000"/>
                </a:prstClr>
              </a:buClr>
              <a:buFont typeface="Arial" pitchFamily="34" charset="0"/>
              <a:buChar char="•"/>
            </a:pPr>
            <a:r>
              <a:rPr lang="ru-RU" sz="1800" dirty="0">
                <a:solidFill>
                  <a:srgbClr val="006600"/>
                </a:solidFill>
              </a:rPr>
              <a:t>Текущ ремонт общинска пътна мрежа </a:t>
            </a:r>
            <a:r>
              <a:rPr lang="ru-RU" sz="1800" dirty="0" smtClean="0">
                <a:solidFill>
                  <a:srgbClr val="006600"/>
                </a:solidFill>
              </a:rPr>
              <a:t>на участък </a:t>
            </a:r>
            <a:r>
              <a:rPr lang="bg-BG" sz="1800" dirty="0" smtClean="0">
                <a:solidFill>
                  <a:srgbClr val="006600"/>
                </a:solidFill>
              </a:rPr>
              <a:t>Власатица </a:t>
            </a:r>
            <a:r>
              <a:rPr lang="bg-BG" sz="1800" dirty="0">
                <a:solidFill>
                  <a:srgbClr val="006600"/>
                </a:solidFill>
              </a:rPr>
              <a:t>- Бели извор - средства в размер на  </a:t>
            </a:r>
            <a:r>
              <a:rPr lang="bg-BG" sz="1800" dirty="0" smtClean="0">
                <a:solidFill>
                  <a:srgbClr val="006600"/>
                </a:solidFill>
              </a:rPr>
              <a:t>46 000 </a:t>
            </a:r>
            <a:r>
              <a:rPr lang="bg-BG" sz="1800" dirty="0">
                <a:solidFill>
                  <a:srgbClr val="006600"/>
                </a:solidFill>
              </a:rPr>
              <a:t>лв. с източник на финансиране </a:t>
            </a:r>
            <a:r>
              <a:rPr lang="bg-BG" sz="1800" dirty="0" smtClean="0">
                <a:solidFill>
                  <a:srgbClr val="006600"/>
                </a:solidFill>
                <a:cs typeface="Times New Roman" pitchFamily="18" charset="0"/>
              </a:rPr>
              <a:t>собствени </a:t>
            </a:r>
            <a:r>
              <a:rPr lang="bg-BG" sz="1800" dirty="0">
                <a:solidFill>
                  <a:srgbClr val="006600"/>
                </a:solidFill>
                <a:cs typeface="Times New Roman" pitchFamily="18" charset="0"/>
              </a:rPr>
              <a:t>средства.</a:t>
            </a:r>
            <a:endParaRPr lang="bg-BG" sz="1800" dirty="0">
              <a:solidFill>
                <a:srgbClr val="006600"/>
              </a:solidFill>
            </a:endParaRPr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g-BG" b="1" dirty="0" smtClean="0">
                <a:solidFill>
                  <a:srgbClr val="124A1B"/>
                </a:solidFill>
              </a:rPr>
              <a:t>ОБЩИНА ВРАЦА</a:t>
            </a:r>
            <a:endParaRPr lang="bg-BG" b="1" dirty="0">
              <a:solidFill>
                <a:srgbClr val="124A1B"/>
              </a:solidFill>
            </a:endParaRPr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736" y="3861048"/>
            <a:ext cx="4680520" cy="2736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624875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3826768" cy="2520280"/>
          </a:xfrm>
        </p:spPr>
        <p:txBody>
          <a:bodyPr>
            <a:noAutofit/>
          </a:bodyPr>
          <a:lstStyle/>
          <a:p>
            <a:r>
              <a:rPr lang="bg-BG" sz="3200" dirty="0">
                <a:solidFill>
                  <a:srgbClr val="006600"/>
                </a:solidFill>
              </a:rPr>
              <a:t>Бюджет </a:t>
            </a:r>
            <a:r>
              <a:rPr lang="bg-BG" sz="3200" dirty="0" smtClean="0">
                <a:solidFill>
                  <a:srgbClr val="006600"/>
                </a:solidFill>
              </a:rPr>
              <a:t>2020 </a:t>
            </a:r>
            <a:r>
              <a:rPr lang="bg-BG" sz="3200" dirty="0">
                <a:solidFill>
                  <a:srgbClr val="006600"/>
                </a:solidFill>
              </a:rPr>
              <a:t>г. </a:t>
            </a:r>
            <a:r>
              <a:rPr lang="bg-BG" sz="3200" dirty="0" smtClean="0">
                <a:solidFill>
                  <a:srgbClr val="006600"/>
                </a:solidFill>
              </a:rPr>
              <a:t>Програма за капиталови разходи – Бюджет </a:t>
            </a:r>
            <a:br>
              <a:rPr lang="bg-BG" sz="3200" dirty="0" smtClean="0">
                <a:solidFill>
                  <a:srgbClr val="006600"/>
                </a:solidFill>
              </a:rPr>
            </a:br>
            <a:r>
              <a:rPr lang="bg-BG" sz="3200" dirty="0" smtClean="0">
                <a:solidFill>
                  <a:srgbClr val="006600"/>
                </a:solidFill>
              </a:rPr>
              <a:t>Акценти</a:t>
            </a:r>
            <a:endParaRPr lang="bg-BG" sz="3200" dirty="0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2"/>
          </p:nvPr>
        </p:nvSpPr>
        <p:spPr>
          <a:xfrm>
            <a:off x="457200" y="3284984"/>
            <a:ext cx="3008313" cy="3024336"/>
          </a:xfrm>
        </p:spPr>
        <p:txBody>
          <a:bodyPr>
            <a:normAutofit fontScale="92500" lnSpcReduction="20000"/>
          </a:bodyPr>
          <a:lstStyle/>
          <a:p>
            <a:r>
              <a:rPr lang="bg-BG" sz="1900" dirty="0" smtClean="0">
                <a:solidFill>
                  <a:srgbClr val="006600"/>
                </a:solidFill>
                <a:cs typeface="Times New Roman" pitchFamily="18" charset="0"/>
              </a:rPr>
              <a:t>През 2020 г. Община Враца завърши ремонта на </a:t>
            </a:r>
            <a:r>
              <a:rPr lang="ru-RU" sz="1900" dirty="0" smtClean="0">
                <a:solidFill>
                  <a:srgbClr val="006600"/>
                </a:solidFill>
                <a:cs typeface="Times New Roman" pitchFamily="18" charset="0"/>
              </a:rPr>
              <a:t>волейболна </a:t>
            </a:r>
            <a:r>
              <a:rPr lang="ru-RU" sz="1900" dirty="0">
                <a:solidFill>
                  <a:srgbClr val="006600"/>
                </a:solidFill>
                <a:cs typeface="Times New Roman" pitchFamily="18" charset="0"/>
              </a:rPr>
              <a:t>зала в спортен комплекс "Христо </a:t>
            </a:r>
            <a:r>
              <a:rPr lang="ru-RU" sz="1900" dirty="0" smtClean="0">
                <a:solidFill>
                  <a:srgbClr val="006600"/>
                </a:solidFill>
                <a:cs typeface="Times New Roman" pitchFamily="18" charset="0"/>
              </a:rPr>
              <a:t>Ботев" на стойност 1 200 000 лв. с източник на финансиране</a:t>
            </a:r>
            <a:r>
              <a:rPr lang="ru-RU" sz="1900" dirty="0">
                <a:solidFill>
                  <a:srgbClr val="006600"/>
                </a:solidFill>
                <a:cs typeface="Times New Roman" pitchFamily="18" charset="0"/>
              </a:rPr>
              <a:t> </a:t>
            </a:r>
            <a:r>
              <a:rPr lang="ru-RU" sz="1900" dirty="0" smtClean="0">
                <a:solidFill>
                  <a:srgbClr val="006600"/>
                </a:solidFill>
                <a:cs typeface="Times New Roman" pitchFamily="18" charset="0"/>
              </a:rPr>
              <a:t> средства от централен бюджет  по ПМС № 315 от 2018 г. </a:t>
            </a:r>
          </a:p>
          <a:p>
            <a:r>
              <a:rPr lang="ru-RU" sz="1900" dirty="0" smtClean="0">
                <a:solidFill>
                  <a:srgbClr val="006600"/>
                </a:solidFill>
                <a:cs typeface="Times New Roman" pitchFamily="18" charset="0"/>
              </a:rPr>
              <a:t>Извършените разходи </a:t>
            </a:r>
            <a:r>
              <a:rPr lang="bg-BG" sz="1900" dirty="0" smtClean="0">
                <a:solidFill>
                  <a:srgbClr val="006600"/>
                </a:solidFill>
                <a:cs typeface="Times New Roman" pitchFamily="18" charset="0"/>
              </a:rPr>
              <a:t>през </a:t>
            </a:r>
            <a:r>
              <a:rPr lang="en-US" sz="1900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20</a:t>
            </a:r>
            <a:r>
              <a:rPr lang="bg-BG" sz="1900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20</a:t>
            </a:r>
            <a:r>
              <a:rPr lang="en-US" sz="1900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smtClean="0">
                <a:solidFill>
                  <a:srgbClr val="006600"/>
                </a:solidFill>
                <a:cs typeface="Times New Roman" pitchFamily="18" charset="0"/>
              </a:rPr>
              <a:t>г. са в размер над           847 100</a:t>
            </a:r>
            <a:r>
              <a:rPr lang="bg-BG" sz="1900" dirty="0" smtClean="0">
                <a:solidFill>
                  <a:srgbClr val="006600"/>
                </a:solidFill>
                <a:cs typeface="Times New Roman" pitchFamily="18" charset="0"/>
              </a:rPr>
              <a:t> лв. </a:t>
            </a:r>
            <a:endParaRPr lang="bg-BG" sz="1900" dirty="0">
              <a:solidFill>
                <a:srgbClr val="006600"/>
              </a:solidFill>
              <a:cs typeface="Times New Roman" pitchFamily="18" charset="0"/>
            </a:endParaRPr>
          </a:p>
          <a:p>
            <a:endParaRPr lang="bg-BG" dirty="0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g-BG" b="1" dirty="0" smtClean="0">
                <a:solidFill>
                  <a:srgbClr val="124A1B"/>
                </a:solidFill>
              </a:rPr>
              <a:t>ОБЩИНА ВРАЦА</a:t>
            </a:r>
            <a:endParaRPr lang="bg-BG" b="1" dirty="0">
              <a:solidFill>
                <a:srgbClr val="124A1B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3501008"/>
            <a:ext cx="4104456" cy="27363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 descr="\\pc79\share\Budget&amp;Finansi\Anna Hristova\Счетоводство -снимки-Капиталова 2020\Волейболната зала\DSC_5696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7996" y="548683"/>
            <a:ext cx="4104000" cy="273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105518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z="3200" dirty="0">
                <a:solidFill>
                  <a:srgbClr val="006600"/>
                </a:solidFill>
              </a:rPr>
              <a:t>Бюджет </a:t>
            </a:r>
            <a:r>
              <a:rPr lang="bg-BG" sz="3200" dirty="0" smtClean="0">
                <a:solidFill>
                  <a:srgbClr val="006600"/>
                </a:solidFill>
              </a:rPr>
              <a:t>2020 </a:t>
            </a:r>
            <a:r>
              <a:rPr lang="bg-BG" sz="3200" dirty="0">
                <a:solidFill>
                  <a:srgbClr val="006600"/>
                </a:solidFill>
              </a:rPr>
              <a:t>г. Акценти</a:t>
            </a:r>
            <a:endParaRPr lang="bg-BG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2900354" cy="4602163"/>
          </a:xfrm>
        </p:spPr>
        <p:txBody>
          <a:bodyPr>
            <a:normAutofit/>
          </a:bodyPr>
          <a:lstStyle/>
          <a:p>
            <a:endParaRPr lang="en-US" sz="20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bg-BG" sz="2000" b="1" dirty="0" smtClean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Clr>
                <a:prstClr val="black">
                  <a:shade val="95000"/>
                </a:prstClr>
              </a:buClr>
            </a:pPr>
            <a:r>
              <a:rPr lang="bg-BG" sz="1800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Изграждане на мини футболно игрище с изкуствена трева в двора на бившето училище в кметство Бели Извор на стойност 48 000 лв. </a:t>
            </a:r>
            <a:r>
              <a:rPr lang="bg-BG" sz="18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с източник на </a:t>
            </a:r>
            <a:r>
              <a:rPr lang="bg-BG" sz="1800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финансиране собствени приходи</a:t>
            </a:r>
          </a:p>
          <a:p>
            <a:endParaRPr lang="en-US" dirty="0" smtClean="0">
              <a:solidFill>
                <a:srgbClr val="0066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g-BG" b="1" dirty="0" smtClean="0">
                <a:solidFill>
                  <a:srgbClr val="124A1B"/>
                </a:solidFill>
              </a:rPr>
              <a:t>ОБЩИНА ВРАЦА</a:t>
            </a:r>
            <a:endParaRPr lang="bg-BG" b="1" dirty="0">
              <a:solidFill>
                <a:srgbClr val="124A1B"/>
              </a:solidFill>
            </a:endParaRPr>
          </a:p>
        </p:txBody>
      </p:sp>
      <p:pic>
        <p:nvPicPr>
          <p:cNvPr id="2050" name="Picture 2" descr="\\pc79\share\Budget&amp;Finansi\Anna Hristova\Счетоводство -снимки-Капиталова 2020\игрище Бели Извор\180019594_1361870827515502_4857071680268042252_n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4456" y="332656"/>
            <a:ext cx="5112000" cy="2880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\\pc79\share\Budget&amp;Finansi\Anna Hristova\Счетоводство -снимки-Капиталова 2020\игрище Бели Извор\180377352_1361870830848835_1606215980805232808_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3429000"/>
            <a:ext cx="5112568" cy="3024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1403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sz="3200" dirty="0">
                <a:solidFill>
                  <a:srgbClr val="006600"/>
                </a:solidFill>
              </a:rPr>
              <a:t>Бюджет </a:t>
            </a:r>
            <a:r>
              <a:rPr lang="bg-BG" sz="3200" dirty="0" smtClean="0">
                <a:solidFill>
                  <a:srgbClr val="006600"/>
                </a:solidFill>
              </a:rPr>
              <a:t>2020 </a:t>
            </a:r>
            <a:r>
              <a:rPr lang="bg-BG" sz="3200" dirty="0">
                <a:solidFill>
                  <a:srgbClr val="006600"/>
                </a:solidFill>
              </a:rPr>
              <a:t>г. Акценти</a:t>
            </a:r>
            <a:endParaRPr lang="bg-BG" sz="3200" dirty="0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2962672" cy="4602163"/>
          </a:xfrm>
        </p:spPr>
        <p:txBody>
          <a:bodyPr>
            <a:normAutofit/>
          </a:bodyPr>
          <a:lstStyle/>
          <a:p>
            <a:r>
              <a:rPr lang="bg-BG" sz="1800" dirty="0" smtClean="0">
                <a:solidFill>
                  <a:srgbClr val="006600"/>
                </a:solidFill>
                <a:cs typeface="Times New Roman" pitchFamily="18" charset="0"/>
              </a:rPr>
              <a:t>През 2020 </a:t>
            </a:r>
            <a:r>
              <a:rPr lang="bg-BG" sz="1800" dirty="0">
                <a:solidFill>
                  <a:srgbClr val="006600"/>
                </a:solidFill>
                <a:cs typeface="Times New Roman" pitchFamily="18" charset="0"/>
              </a:rPr>
              <a:t>г. Община Враца </a:t>
            </a:r>
            <a:r>
              <a:rPr lang="bg-BG" sz="1800" dirty="0" smtClean="0">
                <a:solidFill>
                  <a:srgbClr val="006600"/>
                </a:solidFill>
                <a:cs typeface="Times New Roman" pitchFamily="18" charset="0"/>
              </a:rPr>
              <a:t>завърши вертикалната </a:t>
            </a:r>
            <a:r>
              <a:rPr lang="bg-BG" sz="1800" dirty="0" smtClean="0">
                <a:solidFill>
                  <a:srgbClr val="006600"/>
                </a:solidFill>
              </a:rPr>
              <a:t>планировка на ул</a:t>
            </a:r>
            <a:r>
              <a:rPr lang="bg-BG" sz="1800" dirty="0">
                <a:solidFill>
                  <a:srgbClr val="006600"/>
                </a:solidFill>
              </a:rPr>
              <a:t>. „Остри връх“, ул. „Река Лева“ и бул. „Христо Ботев“ </a:t>
            </a:r>
            <a:r>
              <a:rPr lang="bg-BG" sz="1800" dirty="0" smtClean="0">
                <a:solidFill>
                  <a:srgbClr val="006600"/>
                </a:solidFill>
              </a:rPr>
              <a:t>на стойност 69 000 лв. </a:t>
            </a:r>
            <a:r>
              <a:rPr lang="ru-RU" sz="1800" dirty="0">
                <a:solidFill>
                  <a:srgbClr val="006600"/>
                </a:solidFill>
                <a:cs typeface="Times New Roman" pitchFamily="18" charset="0"/>
              </a:rPr>
              <a:t>с </a:t>
            </a:r>
            <a:r>
              <a:rPr lang="ru-RU" sz="1800" dirty="0" smtClean="0">
                <a:solidFill>
                  <a:srgbClr val="006600"/>
                </a:solidFill>
                <a:cs typeface="Times New Roman" pitchFamily="18" charset="0"/>
              </a:rPr>
              <a:t>източници </a:t>
            </a:r>
            <a:r>
              <a:rPr lang="ru-RU" sz="1800" dirty="0">
                <a:solidFill>
                  <a:srgbClr val="006600"/>
                </a:solidFill>
                <a:cs typeface="Times New Roman" pitchFamily="18" charset="0"/>
              </a:rPr>
              <a:t>на </a:t>
            </a:r>
            <a:r>
              <a:rPr lang="ru-RU" sz="1800" dirty="0" smtClean="0">
                <a:solidFill>
                  <a:srgbClr val="006600"/>
                </a:solidFill>
                <a:cs typeface="Times New Roman" pitchFamily="18" charset="0"/>
              </a:rPr>
              <a:t>финансиране: 44 000 лв. средства </a:t>
            </a:r>
            <a:r>
              <a:rPr lang="ru-RU" sz="1800" dirty="0">
                <a:solidFill>
                  <a:srgbClr val="006600"/>
                </a:solidFill>
                <a:cs typeface="Times New Roman" pitchFamily="18" charset="0"/>
              </a:rPr>
              <a:t>от централен </a:t>
            </a:r>
            <a:r>
              <a:rPr lang="ru-RU" sz="1800" dirty="0" smtClean="0">
                <a:solidFill>
                  <a:srgbClr val="006600"/>
                </a:solidFill>
                <a:cs typeface="Times New Roman" pitchFamily="18" charset="0"/>
              </a:rPr>
              <a:t>бюджет</a:t>
            </a:r>
            <a:r>
              <a:rPr lang="ru-RU" sz="1800" dirty="0">
                <a:solidFill>
                  <a:srgbClr val="006600"/>
                </a:solidFill>
                <a:cs typeface="Times New Roman" pitchFamily="18" charset="0"/>
              </a:rPr>
              <a:t> </a:t>
            </a:r>
            <a:r>
              <a:rPr lang="ru-RU" sz="1800" dirty="0" smtClean="0">
                <a:solidFill>
                  <a:srgbClr val="006600"/>
                </a:solidFill>
                <a:cs typeface="Times New Roman" pitchFamily="18" charset="0"/>
              </a:rPr>
              <a:t>и 25 000 лв. </a:t>
            </a:r>
            <a:r>
              <a:rPr lang="bg-BG" sz="18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от постъпления от продажба на общински нефинансови </a:t>
            </a:r>
            <a:r>
              <a:rPr lang="bg-BG" sz="1800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активи.</a:t>
            </a:r>
            <a:endParaRPr lang="bg-BG" sz="1800" dirty="0" smtClean="0">
              <a:solidFill>
                <a:srgbClr val="006600"/>
              </a:solidFill>
            </a:endParaRPr>
          </a:p>
          <a:p>
            <a:r>
              <a:rPr lang="bg-BG" sz="1800" dirty="0" smtClean="0">
                <a:solidFill>
                  <a:srgbClr val="006600"/>
                </a:solidFill>
              </a:rPr>
              <a:t>Извършените разходи през 2020 година са в размер на 50 800 лв.</a:t>
            </a:r>
            <a:endParaRPr lang="bg-BG" sz="1800" dirty="0">
              <a:solidFill>
                <a:srgbClr val="006600"/>
              </a:solidFill>
            </a:endParaRPr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g-BG" b="1" dirty="0" smtClean="0">
                <a:solidFill>
                  <a:srgbClr val="124A1B"/>
                </a:solidFill>
              </a:rPr>
              <a:t>ОБЩИНА ВРАЦА</a:t>
            </a:r>
            <a:endParaRPr lang="bg-BG" b="1" dirty="0">
              <a:solidFill>
                <a:srgbClr val="124A1B"/>
              </a:solidFill>
            </a:endParaRPr>
          </a:p>
        </p:txBody>
      </p:sp>
      <p:pic>
        <p:nvPicPr>
          <p:cNvPr id="1026" name="Picture 2" descr="C:\Users\Ana Hristova\Desktop\Otchet_2019_moi\СНИМКИ-2019-ВСИЧКО\Снимки - ремонт на улици\Вертикална планировка ул. Остри връх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923762"/>
            <a:ext cx="4464496" cy="4968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367584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sz="3200" dirty="0">
                <a:solidFill>
                  <a:srgbClr val="006600"/>
                </a:solidFill>
              </a:rPr>
              <a:t>Бюджет </a:t>
            </a:r>
            <a:r>
              <a:rPr lang="bg-BG" sz="3200" dirty="0" smtClean="0">
                <a:solidFill>
                  <a:srgbClr val="006600"/>
                </a:solidFill>
              </a:rPr>
              <a:t>2020 </a:t>
            </a:r>
            <a:r>
              <a:rPr lang="bg-BG" sz="3200" dirty="0">
                <a:solidFill>
                  <a:srgbClr val="006600"/>
                </a:solidFill>
              </a:rPr>
              <a:t>г. Акценти</a:t>
            </a:r>
            <a:endParaRPr lang="bg-BG" sz="3200" dirty="0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970784" cy="4785319"/>
          </a:xfrm>
        </p:spPr>
        <p:txBody>
          <a:bodyPr/>
          <a:lstStyle/>
          <a:p>
            <a:pPr lvl="0">
              <a:buClr>
                <a:prstClr val="black">
                  <a:shade val="95000"/>
                </a:prstClr>
              </a:buClr>
            </a:pPr>
            <a:endParaRPr lang="bg-BG" sz="1800" dirty="0" smtClean="0">
              <a:solidFill>
                <a:srgbClr val="006600"/>
              </a:solidFill>
              <a:cs typeface="Times New Roman" pitchFamily="18" charset="0"/>
            </a:endParaRPr>
          </a:p>
          <a:p>
            <a:pPr lvl="0">
              <a:buClr>
                <a:prstClr val="black">
                  <a:shade val="95000"/>
                </a:prstClr>
              </a:buClr>
            </a:pPr>
            <a:endParaRPr lang="bg-BG" sz="1800" dirty="0">
              <a:solidFill>
                <a:srgbClr val="006600"/>
              </a:solidFill>
              <a:cs typeface="Times New Roman" pitchFamily="18" charset="0"/>
            </a:endParaRPr>
          </a:p>
          <a:p>
            <a:pPr lvl="0">
              <a:buClr>
                <a:prstClr val="black">
                  <a:shade val="95000"/>
                </a:prstClr>
              </a:buClr>
            </a:pPr>
            <a:endParaRPr lang="bg-BG" sz="1800" dirty="0" smtClean="0">
              <a:solidFill>
                <a:srgbClr val="006600"/>
              </a:solidFill>
              <a:cs typeface="Times New Roman" pitchFamily="18" charset="0"/>
            </a:endParaRPr>
          </a:p>
          <a:p>
            <a:pPr lvl="0">
              <a:buClr>
                <a:prstClr val="black">
                  <a:shade val="95000"/>
                </a:prstClr>
              </a:buClr>
            </a:pPr>
            <a:r>
              <a:rPr lang="bg-BG" sz="1800" dirty="0" smtClean="0">
                <a:solidFill>
                  <a:srgbClr val="006600"/>
                </a:solidFill>
                <a:cs typeface="Times New Roman" pitchFamily="18" charset="0"/>
              </a:rPr>
              <a:t>През 2020 </a:t>
            </a:r>
            <a:r>
              <a:rPr lang="bg-BG" sz="1800" dirty="0">
                <a:solidFill>
                  <a:srgbClr val="006600"/>
                </a:solidFill>
                <a:cs typeface="Times New Roman" pitchFamily="18" charset="0"/>
              </a:rPr>
              <a:t>г. Община Враца </a:t>
            </a:r>
            <a:r>
              <a:rPr lang="bg-BG" sz="1800" dirty="0" smtClean="0">
                <a:solidFill>
                  <a:srgbClr val="006600"/>
                </a:solidFill>
                <a:cs typeface="Times New Roman" pitchFamily="18" charset="0"/>
              </a:rPr>
              <a:t>завърши вертикалната </a:t>
            </a:r>
            <a:r>
              <a:rPr lang="bg-BG" sz="1800" dirty="0" smtClean="0">
                <a:solidFill>
                  <a:srgbClr val="006600"/>
                </a:solidFill>
              </a:rPr>
              <a:t>планировка </a:t>
            </a:r>
            <a:r>
              <a:rPr lang="bg-BG" sz="1800" dirty="0">
                <a:solidFill>
                  <a:srgbClr val="006600"/>
                </a:solidFill>
              </a:rPr>
              <a:t>при блок „Околчица“ 4 </a:t>
            </a:r>
            <a:r>
              <a:rPr lang="bg-BG" sz="1800" dirty="0" smtClean="0">
                <a:solidFill>
                  <a:srgbClr val="006600"/>
                </a:solidFill>
              </a:rPr>
              <a:t>на стойност  над </a:t>
            </a:r>
          </a:p>
          <a:p>
            <a:pPr lvl="0">
              <a:buClr>
                <a:prstClr val="black">
                  <a:shade val="95000"/>
                </a:prstClr>
              </a:buClr>
            </a:pPr>
            <a:r>
              <a:rPr lang="bg-BG" sz="1800" dirty="0" smtClean="0">
                <a:solidFill>
                  <a:srgbClr val="006600"/>
                </a:solidFill>
              </a:rPr>
              <a:t>47 000 лв. </a:t>
            </a:r>
            <a:r>
              <a:rPr lang="ru-RU" sz="1800" dirty="0">
                <a:solidFill>
                  <a:srgbClr val="006600"/>
                </a:solidFill>
                <a:cs typeface="Times New Roman" pitchFamily="18" charset="0"/>
              </a:rPr>
              <a:t>с </a:t>
            </a:r>
            <a:r>
              <a:rPr lang="ru-RU" sz="1800" dirty="0" smtClean="0">
                <a:solidFill>
                  <a:srgbClr val="006600"/>
                </a:solidFill>
                <a:cs typeface="Times New Roman" pitchFamily="18" charset="0"/>
              </a:rPr>
              <a:t>източник </a:t>
            </a:r>
            <a:r>
              <a:rPr lang="ru-RU" sz="1800" dirty="0">
                <a:solidFill>
                  <a:srgbClr val="006600"/>
                </a:solidFill>
                <a:cs typeface="Times New Roman" pitchFamily="18" charset="0"/>
              </a:rPr>
              <a:t>на </a:t>
            </a:r>
            <a:r>
              <a:rPr lang="ru-RU" sz="1800" dirty="0" smtClean="0">
                <a:solidFill>
                  <a:srgbClr val="006600"/>
                </a:solidFill>
                <a:cs typeface="Times New Roman" pitchFamily="18" charset="0"/>
              </a:rPr>
              <a:t>финансиране средства </a:t>
            </a:r>
            <a:r>
              <a:rPr lang="ru-RU" sz="1800" dirty="0">
                <a:solidFill>
                  <a:srgbClr val="006600"/>
                </a:solidFill>
                <a:cs typeface="Times New Roman" pitchFamily="18" charset="0"/>
              </a:rPr>
              <a:t>от централен </a:t>
            </a:r>
            <a:r>
              <a:rPr lang="ru-RU" sz="1800" dirty="0" smtClean="0">
                <a:solidFill>
                  <a:srgbClr val="006600"/>
                </a:solidFill>
                <a:cs typeface="Times New Roman" pitchFamily="18" charset="0"/>
              </a:rPr>
              <a:t>бюджет. </a:t>
            </a:r>
            <a:endParaRPr lang="bg-BG" sz="1800" dirty="0" smtClean="0">
              <a:solidFill>
                <a:srgbClr val="006600"/>
              </a:solidFill>
            </a:endParaRPr>
          </a:p>
          <a:p>
            <a:pPr lvl="0">
              <a:buClr>
                <a:prstClr val="black">
                  <a:shade val="95000"/>
                </a:prstClr>
              </a:buClr>
            </a:pPr>
            <a:r>
              <a:rPr lang="bg-BG" sz="1800" dirty="0" smtClean="0">
                <a:solidFill>
                  <a:srgbClr val="006600"/>
                </a:solidFill>
              </a:rPr>
              <a:t>Извършените </a:t>
            </a:r>
            <a:r>
              <a:rPr lang="bg-BG" sz="1800" dirty="0">
                <a:solidFill>
                  <a:srgbClr val="006600"/>
                </a:solidFill>
              </a:rPr>
              <a:t>разходи </a:t>
            </a:r>
            <a:r>
              <a:rPr lang="bg-BG" sz="1800" dirty="0" smtClean="0">
                <a:solidFill>
                  <a:srgbClr val="006600"/>
                </a:solidFill>
              </a:rPr>
              <a:t>през 2020 </a:t>
            </a:r>
            <a:r>
              <a:rPr lang="bg-BG" sz="1800" dirty="0">
                <a:solidFill>
                  <a:srgbClr val="006600"/>
                </a:solidFill>
              </a:rPr>
              <a:t>година са в размер </a:t>
            </a:r>
            <a:r>
              <a:rPr lang="bg-BG" sz="1800" dirty="0" smtClean="0">
                <a:solidFill>
                  <a:srgbClr val="006600"/>
                </a:solidFill>
              </a:rPr>
              <a:t>над 35 000 лв</a:t>
            </a:r>
            <a:r>
              <a:rPr lang="bg-BG" sz="1800" dirty="0">
                <a:solidFill>
                  <a:srgbClr val="006600"/>
                </a:solidFill>
              </a:rPr>
              <a:t>.</a:t>
            </a:r>
          </a:p>
          <a:p>
            <a:endParaRPr lang="bg-BG" dirty="0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g-BG" b="1" dirty="0" smtClean="0">
                <a:solidFill>
                  <a:srgbClr val="124A1B"/>
                </a:solidFill>
              </a:rPr>
              <a:t>ОБЩИНА ВРАЦА</a:t>
            </a:r>
            <a:endParaRPr lang="bg-BG" b="1" dirty="0">
              <a:solidFill>
                <a:srgbClr val="124A1B"/>
              </a:solidFill>
            </a:endParaRPr>
          </a:p>
        </p:txBody>
      </p:sp>
      <p:pic>
        <p:nvPicPr>
          <p:cNvPr id="4098" name="Picture 2" descr="C:\Users\Ana Hristova\Desktop\Снимки - ремонт на улици\Вертикална планировка при бл.Околчица 4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548680"/>
            <a:ext cx="3744416" cy="273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Ana Hristova\Desktop\Снимки - ремонт на улици\Вертикална планировка при бл.Околчица 4-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3789040"/>
            <a:ext cx="3744416" cy="2520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70797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z="3200" dirty="0">
                <a:solidFill>
                  <a:srgbClr val="006600"/>
                </a:solidFill>
              </a:rPr>
              <a:t>Бюджет </a:t>
            </a:r>
            <a:r>
              <a:rPr lang="bg-BG" sz="3200" dirty="0" smtClean="0">
                <a:solidFill>
                  <a:srgbClr val="006600"/>
                </a:solidFill>
              </a:rPr>
              <a:t>2020 </a:t>
            </a:r>
            <a:r>
              <a:rPr lang="bg-BG" sz="3200" dirty="0">
                <a:solidFill>
                  <a:srgbClr val="006600"/>
                </a:solidFill>
              </a:rPr>
              <a:t>г. Акценти</a:t>
            </a:r>
            <a:endParaRPr lang="bg-BG" dirty="0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857327"/>
          </a:xfrm>
        </p:spPr>
        <p:txBody>
          <a:bodyPr>
            <a:normAutofit/>
          </a:bodyPr>
          <a:lstStyle/>
          <a:p>
            <a:pPr lvl="0">
              <a:buClr>
                <a:prstClr val="black">
                  <a:shade val="95000"/>
                </a:prstClr>
              </a:buClr>
            </a:pPr>
            <a:endParaRPr lang="bg-BG" sz="1800" dirty="0" smtClean="0">
              <a:solidFill>
                <a:srgbClr val="006600"/>
              </a:solidFill>
              <a:cs typeface="Times New Roman" pitchFamily="18" charset="0"/>
            </a:endParaRPr>
          </a:p>
          <a:p>
            <a:pPr lvl="0">
              <a:buClr>
                <a:prstClr val="black">
                  <a:shade val="95000"/>
                </a:prstClr>
              </a:buClr>
            </a:pPr>
            <a:endParaRPr lang="bg-BG" sz="1800" dirty="0">
              <a:solidFill>
                <a:srgbClr val="006600"/>
              </a:solidFill>
              <a:cs typeface="Times New Roman" pitchFamily="18" charset="0"/>
            </a:endParaRPr>
          </a:p>
          <a:p>
            <a:pPr lvl="0">
              <a:buClr>
                <a:prstClr val="black">
                  <a:shade val="95000"/>
                </a:prstClr>
              </a:buClr>
            </a:pPr>
            <a:endParaRPr lang="bg-BG" sz="1800" dirty="0" smtClean="0">
              <a:solidFill>
                <a:srgbClr val="006600"/>
              </a:solidFill>
              <a:cs typeface="Times New Roman" pitchFamily="18" charset="0"/>
            </a:endParaRPr>
          </a:p>
          <a:p>
            <a:pPr lvl="0">
              <a:buClr>
                <a:prstClr val="black">
                  <a:shade val="95000"/>
                </a:prstClr>
              </a:buClr>
            </a:pPr>
            <a:endParaRPr lang="bg-BG" sz="1800" dirty="0">
              <a:solidFill>
                <a:srgbClr val="006600"/>
              </a:solidFill>
              <a:cs typeface="Times New Roman" pitchFamily="18" charset="0"/>
            </a:endParaRPr>
          </a:p>
          <a:p>
            <a:pPr lvl="0">
              <a:buClr>
                <a:prstClr val="black">
                  <a:shade val="95000"/>
                </a:prstClr>
              </a:buClr>
            </a:pPr>
            <a:r>
              <a:rPr lang="bg-BG" sz="1800" dirty="0" smtClean="0">
                <a:solidFill>
                  <a:srgbClr val="006600"/>
                </a:solidFill>
                <a:cs typeface="Times New Roman" pitchFamily="18" charset="0"/>
              </a:rPr>
              <a:t>През 2020 </a:t>
            </a:r>
            <a:r>
              <a:rPr lang="bg-BG" sz="1800" dirty="0">
                <a:solidFill>
                  <a:srgbClr val="006600"/>
                </a:solidFill>
                <a:cs typeface="Times New Roman" pitchFamily="18" charset="0"/>
              </a:rPr>
              <a:t>г. Община Враца </a:t>
            </a:r>
            <a:r>
              <a:rPr lang="bg-BG" sz="1800" dirty="0" smtClean="0">
                <a:solidFill>
                  <a:srgbClr val="006600"/>
                </a:solidFill>
                <a:cs typeface="Times New Roman" pitchFamily="18" charset="0"/>
              </a:rPr>
              <a:t>изгради паркинги </a:t>
            </a:r>
            <a:r>
              <a:rPr lang="bg-BG" sz="1800" dirty="0" smtClean="0">
                <a:solidFill>
                  <a:srgbClr val="006600"/>
                </a:solidFill>
              </a:rPr>
              <a:t>на стойност над 68 </a:t>
            </a:r>
            <a:r>
              <a:rPr lang="bg-BG" sz="1800" dirty="0">
                <a:solidFill>
                  <a:srgbClr val="006600"/>
                </a:solidFill>
              </a:rPr>
              <a:t>0</a:t>
            </a:r>
            <a:r>
              <a:rPr lang="bg-BG" sz="1800" dirty="0" smtClean="0">
                <a:solidFill>
                  <a:srgbClr val="006600"/>
                </a:solidFill>
              </a:rPr>
              <a:t>00 лв. </a:t>
            </a:r>
            <a:r>
              <a:rPr lang="ru-RU" sz="1800" dirty="0" smtClean="0">
                <a:solidFill>
                  <a:srgbClr val="006600"/>
                </a:solidFill>
                <a:cs typeface="Times New Roman" pitchFamily="18" charset="0"/>
              </a:rPr>
              <a:t>с източник </a:t>
            </a:r>
            <a:r>
              <a:rPr lang="ru-RU" sz="1800" dirty="0">
                <a:solidFill>
                  <a:srgbClr val="006600"/>
                </a:solidFill>
                <a:cs typeface="Times New Roman" pitchFamily="18" charset="0"/>
              </a:rPr>
              <a:t>на финансиране </a:t>
            </a:r>
            <a:r>
              <a:rPr lang="ru-RU" sz="1800" dirty="0" smtClean="0">
                <a:solidFill>
                  <a:srgbClr val="006600"/>
                </a:solidFill>
                <a:cs typeface="Times New Roman" pitchFamily="18" charset="0"/>
              </a:rPr>
              <a:t>от собствени приходи.</a:t>
            </a:r>
            <a:r>
              <a:rPr lang="bg-BG" sz="1800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lvl="0">
              <a:buClr>
                <a:prstClr val="black">
                  <a:shade val="95000"/>
                </a:prstClr>
              </a:buClr>
            </a:pPr>
            <a:endParaRPr lang="bg-BG" sz="1800" dirty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g-BG" b="1" dirty="0" smtClean="0">
                <a:solidFill>
                  <a:srgbClr val="124A1B"/>
                </a:solidFill>
              </a:rPr>
              <a:t>ОБЩИНА ВРАЦА</a:t>
            </a:r>
            <a:endParaRPr lang="bg-BG" b="1" dirty="0">
              <a:solidFill>
                <a:srgbClr val="124A1B"/>
              </a:solidFill>
            </a:endParaRPr>
          </a:p>
        </p:txBody>
      </p:sp>
      <p:pic>
        <p:nvPicPr>
          <p:cNvPr id="2051" name="Picture 3" descr="\\pc79\share\Budget&amp;Finansi\Anna Hristova\Счетоводство -снимки-Капиталова 2020\Орбита- улица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4317" y="476672"/>
            <a:ext cx="4932139" cy="2664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\\pc79\share\Budget&amp;Finansi\Anna Hristova\Счетоводство -снимки-Капиталова 2020\паркинги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3429000"/>
            <a:ext cx="4896544" cy="2952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469228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z="3200" dirty="0">
                <a:solidFill>
                  <a:srgbClr val="006600"/>
                </a:solidFill>
              </a:rPr>
              <a:t>Бюджет </a:t>
            </a:r>
            <a:r>
              <a:rPr lang="bg-BG" sz="3200" dirty="0" smtClean="0">
                <a:solidFill>
                  <a:srgbClr val="006600"/>
                </a:solidFill>
              </a:rPr>
              <a:t>2020 </a:t>
            </a:r>
            <a:r>
              <a:rPr lang="bg-BG" sz="3200" dirty="0">
                <a:solidFill>
                  <a:srgbClr val="006600"/>
                </a:solidFill>
              </a:rPr>
              <a:t>г. Акценти</a:t>
            </a:r>
            <a:endParaRPr lang="bg-BG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idx="2"/>
          </p:nvPr>
        </p:nvSpPr>
        <p:spPr>
          <a:xfrm>
            <a:off x="467544" y="1556792"/>
            <a:ext cx="2880320" cy="4602163"/>
          </a:xfrm>
        </p:spPr>
        <p:txBody>
          <a:bodyPr>
            <a:normAutofit/>
          </a:bodyPr>
          <a:lstStyle/>
          <a:p>
            <a:endParaRPr lang="bg-BG" sz="1800" dirty="0">
              <a:solidFill>
                <a:srgbClr val="124A1B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bg-BG" sz="1800" dirty="0" smtClean="0">
              <a:solidFill>
                <a:srgbClr val="124A1B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bg-BG" sz="1800" dirty="0" smtClean="0">
              <a:solidFill>
                <a:srgbClr val="124A1B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bg-BG" sz="1800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За изработване, изписване и монтаж на иконостас и изографисване на параклис в квартал Бистрец извършените разходи са на стойност над 8 000 лв. с източник на финансиране от собствени приходи.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g-BG" b="1" dirty="0" smtClean="0">
                <a:solidFill>
                  <a:schemeClr val="accent1"/>
                </a:solidFill>
              </a:rPr>
              <a:t>ОБЩИНА ВРАЦА</a:t>
            </a:r>
            <a:endParaRPr lang="bg-BG" b="1" dirty="0">
              <a:solidFill>
                <a:schemeClr val="accent1"/>
              </a:solidFill>
            </a:endParaRPr>
          </a:p>
        </p:txBody>
      </p:sp>
      <p:pic>
        <p:nvPicPr>
          <p:cNvPr id="3074" name="Picture 2" descr="\\pc79\share\Budget&amp;Finansi\Anna Hristova\Счетоводство -снимки-Капиталова 2020\Параклис Бистрец\178838087_1360554277647157_3463020314972934163_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332656"/>
            <a:ext cx="4572000" cy="2880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\\pc79\share\Budget&amp;Finansi\Anna Hristova\Счетоводство -снимки-Капиталова 2020\Параклис Бистрец\179504570_1360554154313836_3649678634700421211_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3501008"/>
            <a:ext cx="4572000" cy="2880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0030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z="3200" dirty="0">
                <a:solidFill>
                  <a:srgbClr val="006600"/>
                </a:solidFill>
              </a:rPr>
              <a:t>Бюджет </a:t>
            </a:r>
            <a:r>
              <a:rPr lang="bg-BG" sz="3200" dirty="0" smtClean="0">
                <a:solidFill>
                  <a:srgbClr val="006600"/>
                </a:solidFill>
              </a:rPr>
              <a:t>2020 </a:t>
            </a:r>
            <a:r>
              <a:rPr lang="bg-BG" sz="3200" dirty="0">
                <a:solidFill>
                  <a:srgbClr val="006600"/>
                </a:solidFill>
              </a:rPr>
              <a:t>г. Акценти</a:t>
            </a:r>
            <a:endParaRPr lang="bg-BG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186106" cy="4619644"/>
          </a:xfrm>
        </p:spPr>
        <p:txBody>
          <a:bodyPr>
            <a:normAutofit/>
          </a:bodyPr>
          <a:lstStyle/>
          <a:p>
            <a:pPr lvl="0">
              <a:buClr>
                <a:prstClr val="black">
                  <a:shade val="95000"/>
                </a:prstClr>
              </a:buClr>
            </a:pPr>
            <a:endParaRPr lang="en-US" sz="2000" b="1" dirty="0" smtClean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bg-BG" sz="1800" dirty="0" smtClean="0">
              <a:solidFill>
                <a:srgbClr val="006600"/>
              </a:solidFill>
            </a:endParaRPr>
          </a:p>
          <a:p>
            <a:endParaRPr lang="bg-BG" sz="1800" dirty="0">
              <a:solidFill>
                <a:srgbClr val="006600"/>
              </a:solidFill>
            </a:endParaRPr>
          </a:p>
          <a:p>
            <a:r>
              <a:rPr lang="bg-BG" sz="1800" dirty="0" smtClean="0">
                <a:solidFill>
                  <a:srgbClr val="006600"/>
                </a:solidFill>
              </a:rPr>
              <a:t>За оптимизация работата на светофарните уредби в град Враца са извършени разходи за 222 000 лв. </a:t>
            </a:r>
            <a:r>
              <a:rPr lang="bg-BG" sz="18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с източник </a:t>
            </a:r>
            <a:r>
              <a:rPr lang="bg-BG" sz="1800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на финансиране </a:t>
            </a:r>
            <a:r>
              <a:rPr lang="bg-BG" sz="18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от </a:t>
            </a:r>
            <a:r>
              <a:rPr lang="bg-BG" sz="1800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собствени приходи.</a:t>
            </a:r>
            <a:endParaRPr lang="bg-BG" sz="1800" dirty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bg-BG" sz="1800" dirty="0">
              <a:solidFill>
                <a:srgbClr val="0066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g-BG" b="1" dirty="0" smtClean="0">
                <a:solidFill>
                  <a:schemeClr val="accent1"/>
                </a:solidFill>
              </a:rPr>
              <a:t>ОБЩИНА ВРАЦА</a:t>
            </a:r>
            <a:endParaRPr lang="bg-BG" b="1" dirty="0">
              <a:solidFill>
                <a:schemeClr val="accent1"/>
              </a:solidFill>
            </a:endParaRPr>
          </a:p>
        </p:txBody>
      </p:sp>
      <p:pic>
        <p:nvPicPr>
          <p:cNvPr id="4098" name="Picture 2" descr="\\pc79\share\Budget&amp;Finansi\Anna Hristova\Счетоводство -снимки-Капиталова 2020\Светофари\599 (4)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476673"/>
            <a:ext cx="4690864" cy="2664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\\pc79\share\Budget&amp;Finansi\Anna Hristova\Счетоводство -снимки-Капиталова 2020\Светофари\599 (7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3501008"/>
            <a:ext cx="4680520" cy="2808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9888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z="3200" dirty="0">
                <a:solidFill>
                  <a:srgbClr val="006600"/>
                </a:solidFill>
              </a:rPr>
              <a:t>Бюджет </a:t>
            </a:r>
            <a:r>
              <a:rPr lang="bg-BG" sz="3200" dirty="0" smtClean="0">
                <a:solidFill>
                  <a:srgbClr val="006600"/>
                </a:solidFill>
              </a:rPr>
              <a:t>2020 </a:t>
            </a:r>
            <a:r>
              <a:rPr lang="bg-BG" sz="3200" dirty="0">
                <a:solidFill>
                  <a:srgbClr val="006600"/>
                </a:solidFill>
              </a:rPr>
              <a:t>г. Акценти</a:t>
            </a:r>
            <a:endParaRPr lang="bg-BG" dirty="0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2"/>
          </p:nvPr>
        </p:nvSpPr>
        <p:spPr>
          <a:xfrm>
            <a:off x="457200" y="1624806"/>
            <a:ext cx="3762297" cy="4602163"/>
          </a:xfrm>
        </p:spPr>
        <p:txBody>
          <a:bodyPr>
            <a:normAutofit/>
          </a:bodyPr>
          <a:lstStyle/>
          <a:p>
            <a:endParaRPr lang="ru-RU" sz="1800" dirty="0" smtClean="0">
              <a:solidFill>
                <a:srgbClr val="006600"/>
              </a:solidFill>
            </a:endParaRPr>
          </a:p>
          <a:p>
            <a:endParaRPr lang="ru-RU" sz="1800" dirty="0">
              <a:solidFill>
                <a:srgbClr val="006600"/>
              </a:solidFill>
            </a:endParaRPr>
          </a:p>
          <a:p>
            <a:endParaRPr lang="ru-RU" sz="1800" dirty="0" smtClean="0">
              <a:solidFill>
                <a:srgbClr val="006600"/>
              </a:solidFill>
            </a:endParaRPr>
          </a:p>
          <a:p>
            <a:r>
              <a:rPr lang="ru-RU" sz="1800" dirty="0">
                <a:solidFill>
                  <a:srgbClr val="006600"/>
                </a:solidFill>
              </a:rPr>
              <a:t>Р</a:t>
            </a:r>
            <a:r>
              <a:rPr lang="ru-RU" sz="1800" dirty="0" smtClean="0">
                <a:solidFill>
                  <a:srgbClr val="006600"/>
                </a:solidFill>
              </a:rPr>
              <a:t>ехабилитация </a:t>
            </a:r>
            <a:r>
              <a:rPr lang="ru-RU" sz="1800" dirty="0">
                <a:solidFill>
                  <a:srgbClr val="006600"/>
                </a:solidFill>
              </a:rPr>
              <a:t>на съществуваща транспортна връзка </a:t>
            </a:r>
            <a:r>
              <a:rPr lang="ru-RU" sz="1800" dirty="0" smtClean="0">
                <a:solidFill>
                  <a:srgbClr val="006600"/>
                </a:solidFill>
              </a:rPr>
              <a:t>- бул</a:t>
            </a:r>
            <a:r>
              <a:rPr lang="ru-RU" sz="1800" dirty="0">
                <a:solidFill>
                  <a:srgbClr val="006600"/>
                </a:solidFill>
              </a:rPr>
              <a:t>. "</a:t>
            </a:r>
            <a:r>
              <a:rPr lang="ru-RU" sz="1800" dirty="0" smtClean="0">
                <a:solidFill>
                  <a:srgbClr val="006600"/>
                </a:solidFill>
              </a:rPr>
              <a:t>Европа със </a:t>
            </a:r>
            <a:r>
              <a:rPr lang="ru-RU" sz="1800" dirty="0">
                <a:solidFill>
                  <a:srgbClr val="006600"/>
                </a:solidFill>
              </a:rPr>
              <a:t>средства </a:t>
            </a:r>
            <a:r>
              <a:rPr lang="ru-RU" sz="1800" dirty="0" smtClean="0">
                <a:solidFill>
                  <a:srgbClr val="006600"/>
                </a:solidFill>
              </a:rPr>
              <a:t>от централния бюджет по </a:t>
            </a:r>
            <a:r>
              <a:rPr lang="ru-RU" sz="1800" dirty="0">
                <a:solidFill>
                  <a:srgbClr val="006600"/>
                </a:solidFill>
              </a:rPr>
              <a:t>ПМС №170 от 2020 </a:t>
            </a:r>
            <a:r>
              <a:rPr lang="ru-RU" sz="1800" dirty="0" smtClean="0">
                <a:solidFill>
                  <a:srgbClr val="006600"/>
                </a:solidFill>
              </a:rPr>
              <a:t>г.  </a:t>
            </a:r>
          </a:p>
          <a:p>
            <a:r>
              <a:rPr lang="ru-RU" sz="1800" dirty="0" smtClean="0">
                <a:solidFill>
                  <a:srgbClr val="006600"/>
                </a:solidFill>
              </a:rPr>
              <a:t>През 2020 г. </a:t>
            </a:r>
            <a:r>
              <a:rPr lang="ru-RU" sz="1800" dirty="0">
                <a:solidFill>
                  <a:srgbClr val="006600"/>
                </a:solidFill>
              </a:rPr>
              <a:t>с</a:t>
            </a:r>
            <a:r>
              <a:rPr lang="ru-RU" sz="1800" dirty="0" smtClean="0">
                <a:solidFill>
                  <a:srgbClr val="006600"/>
                </a:solidFill>
              </a:rPr>
              <a:t>а извършени разходи за </a:t>
            </a:r>
            <a:r>
              <a:rPr lang="bg-BG" sz="1800" dirty="0" smtClean="0">
                <a:solidFill>
                  <a:srgbClr val="006600"/>
                </a:solidFill>
              </a:rPr>
              <a:t>над 413 000 лв. </a:t>
            </a:r>
            <a:endParaRPr lang="bg-BG" sz="1800" dirty="0">
              <a:solidFill>
                <a:srgbClr val="006600"/>
              </a:solidFill>
            </a:endParaRPr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g-BG" b="1" dirty="0" smtClean="0">
                <a:solidFill>
                  <a:srgbClr val="124A1B"/>
                </a:solidFill>
              </a:rPr>
              <a:t>ОБЩИНА ВРАЦА</a:t>
            </a:r>
            <a:endParaRPr lang="bg-BG" b="1" dirty="0">
              <a:solidFill>
                <a:srgbClr val="124A1B"/>
              </a:solidFill>
            </a:endParaRP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1"/>
          </p:nvPr>
        </p:nvSpPr>
        <p:spPr>
          <a:xfrm>
            <a:off x="4211960" y="273050"/>
            <a:ext cx="4474840" cy="5853430"/>
          </a:xfrm>
        </p:spPr>
        <p:txBody>
          <a:bodyPr/>
          <a:lstStyle/>
          <a:p>
            <a:pPr marL="137160" indent="0">
              <a:buNone/>
            </a:pPr>
            <a:endParaRPr lang="bg-BG" dirty="0"/>
          </a:p>
          <a:p>
            <a:pPr marL="137160" indent="0">
              <a:buNone/>
            </a:pPr>
            <a:endParaRPr lang="bg-BG" dirty="0"/>
          </a:p>
        </p:txBody>
      </p:sp>
      <p:pic>
        <p:nvPicPr>
          <p:cNvPr id="6" name="Картина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854075"/>
            <a:ext cx="4176464" cy="5112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1850687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075240" cy="1162050"/>
          </a:xfrm>
        </p:spPr>
        <p:txBody>
          <a:bodyPr/>
          <a:lstStyle/>
          <a:p>
            <a:pPr algn="ctr"/>
            <a:r>
              <a:rPr lang="bg-BG" sz="3200" dirty="0">
                <a:solidFill>
                  <a:srgbClr val="006600"/>
                </a:solidFill>
              </a:rPr>
              <a:t>Бюджет </a:t>
            </a:r>
            <a:r>
              <a:rPr lang="bg-BG" sz="3200" dirty="0" smtClean="0">
                <a:solidFill>
                  <a:srgbClr val="006600"/>
                </a:solidFill>
              </a:rPr>
              <a:t>2020 </a:t>
            </a:r>
            <a:r>
              <a:rPr lang="bg-BG" sz="3200" dirty="0">
                <a:solidFill>
                  <a:srgbClr val="006600"/>
                </a:solidFill>
              </a:rPr>
              <a:t>г. </a:t>
            </a:r>
            <a:r>
              <a:rPr lang="bg-BG" sz="3200" dirty="0" smtClean="0">
                <a:solidFill>
                  <a:srgbClr val="006600"/>
                </a:solidFill>
              </a:rPr>
              <a:t/>
            </a:r>
            <a:br>
              <a:rPr lang="bg-BG" sz="3200" dirty="0" smtClean="0">
                <a:solidFill>
                  <a:srgbClr val="006600"/>
                </a:solidFill>
              </a:rPr>
            </a:br>
            <a:r>
              <a:rPr lang="bg-BG" sz="3200" dirty="0" smtClean="0">
                <a:solidFill>
                  <a:srgbClr val="006600"/>
                </a:solidFill>
              </a:rPr>
              <a:t>Акценти</a:t>
            </a:r>
            <a:endParaRPr lang="bg-BG" dirty="0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2"/>
          </p:nvPr>
        </p:nvSpPr>
        <p:spPr>
          <a:xfrm>
            <a:off x="457200" y="2204864"/>
            <a:ext cx="8219256" cy="3921299"/>
          </a:xfrm>
        </p:spPr>
        <p:txBody>
          <a:bodyPr>
            <a:normAutofit/>
          </a:bodyPr>
          <a:lstStyle/>
          <a:p>
            <a:pPr marL="285750" indent="-285750">
              <a:buFont typeface="Wingdings" pitchFamily="2" charset="2"/>
              <a:buChar char="Ø"/>
            </a:pPr>
            <a:endParaRPr lang="bg-BG" sz="1800" dirty="0" smtClean="0">
              <a:solidFill>
                <a:srgbClr val="006600"/>
              </a:solidFill>
            </a:endParaRPr>
          </a:p>
          <a:p>
            <a:pPr marL="285750" indent="-285750">
              <a:buFont typeface="Wingdings" pitchFamily="2" charset="2"/>
              <a:buChar char="Ø"/>
            </a:pPr>
            <a:r>
              <a:rPr lang="ru-RU" sz="1800" dirty="0">
                <a:solidFill>
                  <a:srgbClr val="006600"/>
                </a:solidFill>
              </a:rPr>
              <a:t>Реконструкция на водопроводна мрежа в с. </a:t>
            </a:r>
            <a:r>
              <a:rPr lang="ru-RU" sz="1800" dirty="0" smtClean="0">
                <a:solidFill>
                  <a:srgbClr val="006600"/>
                </a:solidFill>
              </a:rPr>
              <a:t>Челопек</a:t>
            </a:r>
            <a:r>
              <a:rPr lang="bg-BG" sz="1800" dirty="0" smtClean="0">
                <a:solidFill>
                  <a:srgbClr val="006600"/>
                </a:solidFill>
              </a:rPr>
              <a:t> – над 1 290 000 лв.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ru-RU" sz="1800" dirty="0" smtClean="0">
                <a:solidFill>
                  <a:srgbClr val="006600"/>
                </a:solidFill>
              </a:rPr>
              <a:t>За </a:t>
            </a:r>
            <a:r>
              <a:rPr lang="ru-RU" sz="1800" dirty="0">
                <a:solidFill>
                  <a:srgbClr val="006600"/>
                </a:solidFill>
              </a:rPr>
              <a:t>благоустрояване и изграждане на нова улица при блокове Орбита 11, 12, 13 УПИ-I-40, кв. 48 по плана на ж. к. "</a:t>
            </a:r>
            <a:r>
              <a:rPr lang="ru-RU" sz="1800" dirty="0" smtClean="0">
                <a:solidFill>
                  <a:srgbClr val="006600"/>
                </a:solidFill>
              </a:rPr>
              <a:t>Дъбника - над 106 000 лв.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ru-RU" sz="1800" dirty="0">
                <a:solidFill>
                  <a:srgbClr val="006600"/>
                </a:solidFill>
              </a:rPr>
              <a:t>Изграждане на изкуствено игрище за футбол в село </a:t>
            </a:r>
            <a:r>
              <a:rPr lang="ru-RU" sz="1800" dirty="0" smtClean="0">
                <a:solidFill>
                  <a:srgbClr val="006600"/>
                </a:solidFill>
              </a:rPr>
              <a:t>Лиляче – над 47 000 лв.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ru-RU" sz="1800" dirty="0">
                <a:solidFill>
                  <a:srgbClr val="006600"/>
                </a:solidFill>
              </a:rPr>
              <a:t>Изграждане на детски площадки </a:t>
            </a:r>
            <a:r>
              <a:rPr lang="ru-RU" sz="1800" dirty="0" smtClean="0">
                <a:solidFill>
                  <a:srgbClr val="006600"/>
                </a:solidFill>
              </a:rPr>
              <a:t>– над 59 000 лв.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ru-RU" sz="1800" dirty="0">
                <a:solidFill>
                  <a:srgbClr val="006600"/>
                </a:solidFill>
              </a:rPr>
              <a:t>Изграждане озвучителна система на площад "Христо </a:t>
            </a:r>
            <a:r>
              <a:rPr lang="ru-RU" sz="1800" dirty="0" smtClean="0">
                <a:solidFill>
                  <a:srgbClr val="006600"/>
                </a:solidFill>
              </a:rPr>
              <a:t>Ботев" – над 35 000 лв.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bg-BG" sz="1800" dirty="0">
                <a:solidFill>
                  <a:srgbClr val="006600"/>
                </a:solidFill>
              </a:rPr>
              <a:t>Изграждане на ул. </a:t>
            </a:r>
            <a:r>
              <a:rPr lang="bg-BG" sz="1800" dirty="0" smtClean="0">
                <a:solidFill>
                  <a:srgbClr val="006600"/>
                </a:solidFill>
              </a:rPr>
              <a:t>Венец – над 242 000 лв.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ru-RU" sz="1800" dirty="0">
                <a:solidFill>
                  <a:srgbClr val="006600"/>
                </a:solidFill>
              </a:rPr>
              <a:t>Автомобили за ОП БКС </a:t>
            </a:r>
            <a:r>
              <a:rPr lang="ru-RU" sz="1800" dirty="0" smtClean="0">
                <a:solidFill>
                  <a:srgbClr val="006600"/>
                </a:solidFill>
              </a:rPr>
              <a:t>– 280 000 лв.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ru-RU" sz="1800" dirty="0" smtClean="0">
                <a:solidFill>
                  <a:srgbClr val="006600"/>
                </a:solidFill>
              </a:rPr>
              <a:t>Изграждане </a:t>
            </a:r>
            <a:r>
              <a:rPr lang="ru-RU" sz="1800" dirty="0">
                <a:solidFill>
                  <a:srgbClr val="006600"/>
                </a:solidFill>
              </a:rPr>
              <a:t>на нова улица от О.Т.128 до О.Т.15 за осигуряване на транспортна връзка по плана на ж. к. "Сениче, гр. </a:t>
            </a:r>
            <a:r>
              <a:rPr lang="ru-RU" sz="1800" dirty="0" smtClean="0">
                <a:solidFill>
                  <a:srgbClr val="006600"/>
                </a:solidFill>
              </a:rPr>
              <a:t>Враца -  над 354 000 лв.</a:t>
            </a:r>
            <a:endParaRPr lang="bg-BG" sz="1800" dirty="0" smtClean="0">
              <a:solidFill>
                <a:srgbClr val="006600"/>
              </a:solidFill>
            </a:endParaRPr>
          </a:p>
          <a:p>
            <a:endParaRPr lang="bg-BG" sz="1800" dirty="0" smtClean="0">
              <a:solidFill>
                <a:srgbClr val="006600"/>
              </a:solidFill>
            </a:endParaRPr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g-BG" b="1" dirty="0" smtClean="0">
                <a:solidFill>
                  <a:srgbClr val="124A1B"/>
                </a:solidFill>
              </a:rPr>
              <a:t>ОБЩИНА ВРАЦА</a:t>
            </a:r>
            <a:endParaRPr lang="bg-BG" b="1" dirty="0">
              <a:solidFill>
                <a:srgbClr val="124A1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385114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3155950"/>
          </a:xfrm>
        </p:spPr>
        <p:txBody>
          <a:bodyPr>
            <a:normAutofit/>
          </a:bodyPr>
          <a:lstStyle/>
          <a:p>
            <a:r>
              <a:rPr lang="bg-BG" sz="3200" dirty="0">
                <a:solidFill>
                  <a:srgbClr val="006600"/>
                </a:solidFill>
              </a:rPr>
              <a:t>Бюджет </a:t>
            </a:r>
            <a:r>
              <a:rPr lang="bg-BG" sz="3200" dirty="0" smtClean="0">
                <a:solidFill>
                  <a:srgbClr val="006600"/>
                </a:solidFill>
              </a:rPr>
              <a:t>2020 </a:t>
            </a:r>
            <a:r>
              <a:rPr lang="bg-BG" sz="3200" dirty="0">
                <a:solidFill>
                  <a:srgbClr val="006600"/>
                </a:solidFill>
              </a:rPr>
              <a:t>г. Програма за капиталови </a:t>
            </a:r>
            <a:r>
              <a:rPr lang="bg-BG" sz="3200" dirty="0" smtClean="0">
                <a:solidFill>
                  <a:srgbClr val="006600"/>
                </a:solidFill>
              </a:rPr>
              <a:t>разходи - Проекти Акценти</a:t>
            </a:r>
            <a:endParaRPr lang="bg-BG" sz="32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1" y="3501008"/>
            <a:ext cx="2818656" cy="2625155"/>
          </a:xfrm>
        </p:spPr>
        <p:txBody>
          <a:bodyPr/>
          <a:lstStyle/>
          <a:p>
            <a:endParaRPr lang="bg-BG" sz="1800" dirty="0" smtClean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bg-BG" sz="1800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Проект  </a:t>
            </a:r>
            <a:r>
              <a:rPr lang="bg-BG" sz="18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„Обновяване и модернизиране на пешеходната зона в </a:t>
            </a:r>
            <a:r>
              <a:rPr lang="bg-BG" sz="1800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централната градска част </a:t>
            </a:r>
            <a:r>
              <a:rPr lang="bg-BG" sz="18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bg-BG" sz="1800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град </a:t>
            </a:r>
            <a:r>
              <a:rPr lang="bg-BG" sz="18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Враца</a:t>
            </a:r>
            <a:r>
              <a:rPr lang="bg-BG" sz="1800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“ – над         2 </a:t>
            </a:r>
            <a:r>
              <a:rPr lang="en-US" sz="1800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560 000</a:t>
            </a:r>
            <a:r>
              <a:rPr lang="bg-BG" sz="1800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 лв.</a:t>
            </a:r>
            <a:endParaRPr lang="bg-BG" sz="1800" dirty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g-BG" b="1" dirty="0" smtClean="0">
                <a:solidFill>
                  <a:schemeClr val="tx2"/>
                </a:solidFill>
              </a:rPr>
              <a:t>ОБЩИНА ВРАЦА</a:t>
            </a:r>
            <a:endParaRPr lang="bg-BG" b="1" dirty="0">
              <a:solidFill>
                <a:schemeClr val="tx2"/>
              </a:solidFill>
            </a:endParaRPr>
          </a:p>
        </p:txBody>
      </p:sp>
      <p:pic>
        <p:nvPicPr>
          <p:cNvPr id="6" name="Контейнер за съдържание 5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904" y="447591"/>
            <a:ext cx="4865752" cy="2868969"/>
          </a:xfrm>
        </p:spPr>
      </p:pic>
      <p:pic>
        <p:nvPicPr>
          <p:cNvPr id="7" name="Картина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904" y="3501007"/>
            <a:ext cx="4865752" cy="291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460126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z="3200" dirty="0">
                <a:solidFill>
                  <a:srgbClr val="006600"/>
                </a:solidFill>
              </a:rPr>
              <a:t>Бюджет </a:t>
            </a:r>
            <a:r>
              <a:rPr lang="bg-BG" sz="3200" dirty="0" smtClean="0">
                <a:solidFill>
                  <a:srgbClr val="006600"/>
                </a:solidFill>
              </a:rPr>
              <a:t>2020 </a:t>
            </a:r>
            <a:r>
              <a:rPr lang="bg-BG" sz="3200" dirty="0">
                <a:solidFill>
                  <a:srgbClr val="006600"/>
                </a:solidFill>
              </a:rPr>
              <a:t>г. Акценти</a:t>
            </a:r>
            <a:endParaRPr lang="bg-BG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466728" cy="4602163"/>
          </a:xfrm>
        </p:spPr>
        <p:txBody>
          <a:bodyPr>
            <a:normAutofit/>
          </a:bodyPr>
          <a:lstStyle/>
          <a:p>
            <a:endParaRPr lang="bg-BG" sz="1800" dirty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bg-BG" sz="1800" dirty="0" smtClean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bg-BG" sz="1800" dirty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bg-BG" sz="1800" dirty="0" smtClean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bg-BG" sz="1800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Проект „</a:t>
            </a:r>
            <a:r>
              <a:rPr lang="ru-RU" sz="1800" dirty="0">
                <a:solidFill>
                  <a:srgbClr val="006600"/>
                </a:solidFill>
                <a:cs typeface="Times New Roman" pitchFamily="18" charset="0"/>
              </a:rPr>
              <a:t>Координирани и ефективни реакции от страна на властите при аварийни ситуации в района Долж - </a:t>
            </a:r>
            <a:r>
              <a:rPr lang="ru-RU" sz="1800" dirty="0" smtClean="0">
                <a:solidFill>
                  <a:srgbClr val="006600"/>
                </a:solidFill>
                <a:cs typeface="Times New Roman" pitchFamily="18" charset="0"/>
              </a:rPr>
              <a:t>Враца</a:t>
            </a:r>
            <a:r>
              <a:rPr lang="bg-BG" sz="1800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“ – над                1 383 000 лв.</a:t>
            </a:r>
            <a:endParaRPr lang="bg-BG" sz="1800" dirty="0">
              <a:solidFill>
                <a:srgbClr val="0066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52192" y="6381328"/>
            <a:ext cx="2895600" cy="365125"/>
          </a:xfrm>
        </p:spPr>
        <p:txBody>
          <a:bodyPr/>
          <a:lstStyle/>
          <a:p>
            <a:r>
              <a:rPr lang="bg-BG" b="1" dirty="0" smtClean="0">
                <a:solidFill>
                  <a:schemeClr val="accent1"/>
                </a:solidFill>
              </a:rPr>
              <a:t>ОБЩИНА ВРАЦА</a:t>
            </a:r>
            <a:endParaRPr lang="bg-BG" b="1" dirty="0">
              <a:solidFill>
                <a:schemeClr val="accent1"/>
              </a:solidFill>
            </a:endParaRPr>
          </a:p>
        </p:txBody>
      </p:sp>
      <p:pic>
        <p:nvPicPr>
          <p:cNvPr id="7" name="Картина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3968" y="273051"/>
            <a:ext cx="4406255" cy="3011934"/>
          </a:xfrm>
          <a:prstGeom prst="rect">
            <a:avLst/>
          </a:prstGeom>
        </p:spPr>
      </p:pic>
      <p:pic>
        <p:nvPicPr>
          <p:cNvPr id="8" name="Картина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3967" y="3429000"/>
            <a:ext cx="4406256" cy="2952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9576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147248" cy="1139726"/>
          </a:xfrm>
        </p:spPr>
        <p:txBody>
          <a:bodyPr/>
          <a:lstStyle/>
          <a:p>
            <a:pPr algn="ctr"/>
            <a:r>
              <a:rPr lang="bg-BG" sz="3200" dirty="0">
                <a:solidFill>
                  <a:srgbClr val="006600"/>
                </a:solidFill>
              </a:rPr>
              <a:t>Бюджет </a:t>
            </a:r>
            <a:r>
              <a:rPr lang="bg-BG" sz="3200" dirty="0" smtClean="0">
                <a:solidFill>
                  <a:srgbClr val="006600"/>
                </a:solidFill>
              </a:rPr>
              <a:t>2020 </a:t>
            </a:r>
            <a:r>
              <a:rPr lang="bg-BG" sz="3200" dirty="0">
                <a:solidFill>
                  <a:srgbClr val="006600"/>
                </a:solidFill>
              </a:rPr>
              <a:t>г</a:t>
            </a:r>
            <a:r>
              <a:rPr lang="bg-BG" sz="3200" dirty="0" smtClean="0">
                <a:solidFill>
                  <a:srgbClr val="006600"/>
                </a:solidFill>
              </a:rPr>
              <a:t>.</a:t>
            </a:r>
            <a:br>
              <a:rPr lang="bg-BG" sz="3200" dirty="0" smtClean="0">
                <a:solidFill>
                  <a:srgbClr val="006600"/>
                </a:solidFill>
              </a:rPr>
            </a:br>
            <a:r>
              <a:rPr lang="bg-BG" sz="3200" dirty="0" smtClean="0">
                <a:solidFill>
                  <a:srgbClr val="006600"/>
                </a:solidFill>
              </a:rPr>
              <a:t> </a:t>
            </a:r>
            <a:r>
              <a:rPr lang="bg-BG" sz="3200" dirty="0">
                <a:solidFill>
                  <a:srgbClr val="006600"/>
                </a:solidFill>
              </a:rPr>
              <a:t>Акценти</a:t>
            </a:r>
            <a:endParaRPr lang="bg-BG" dirty="0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2"/>
          </p:nvPr>
        </p:nvSpPr>
        <p:spPr>
          <a:xfrm>
            <a:off x="457200" y="2348880"/>
            <a:ext cx="8147248" cy="3777283"/>
          </a:xfrm>
        </p:spPr>
        <p:txBody>
          <a:bodyPr>
            <a:norm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bg-BG" sz="2400" dirty="0" smtClean="0">
                <a:solidFill>
                  <a:srgbClr val="006600"/>
                </a:solidFill>
              </a:rPr>
              <a:t>Проект „Воден цикъл на град Враца“ – над 32 400 000 лв.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bg-BG" sz="2400" dirty="0" smtClean="0">
                <a:solidFill>
                  <a:srgbClr val="006600"/>
                </a:solidFill>
              </a:rPr>
              <a:t>Проект „Реконструкция, ремонт и внедряване на мерки за енергийна ефективност на образователни институции“ – над 370 000 лв.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bg-BG" sz="2400" dirty="0" smtClean="0">
                <a:solidFill>
                  <a:srgbClr val="006600"/>
                </a:solidFill>
              </a:rPr>
              <a:t>Проект „Изграждане на инсталация за компостиране на разделно събрани зелени отпадъци – регион Враца“ – над 2 300 000 лв.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bg-BG" sz="2400" dirty="0">
                <a:solidFill>
                  <a:srgbClr val="006600"/>
                </a:solidFill>
              </a:rPr>
              <a:t>Проект </a:t>
            </a:r>
            <a:r>
              <a:rPr lang="bg-BG" sz="2400" dirty="0" smtClean="0">
                <a:solidFill>
                  <a:srgbClr val="006600"/>
                </a:solidFill>
              </a:rPr>
              <a:t>„</a:t>
            </a:r>
            <a:r>
              <a:rPr lang="ru-RU" sz="2400" dirty="0" smtClean="0">
                <a:solidFill>
                  <a:srgbClr val="006600"/>
                </a:solidFill>
              </a:rPr>
              <a:t>Нови </a:t>
            </a:r>
            <a:r>
              <a:rPr lang="ru-RU" sz="2400" dirty="0">
                <a:solidFill>
                  <a:srgbClr val="006600"/>
                </a:solidFill>
              </a:rPr>
              <a:t>възможности за възрастни и хора с увреждания в Община </a:t>
            </a:r>
            <a:r>
              <a:rPr lang="ru-RU" sz="2400" dirty="0" smtClean="0">
                <a:solidFill>
                  <a:srgbClr val="006600"/>
                </a:solidFill>
              </a:rPr>
              <a:t>Враца</a:t>
            </a:r>
            <a:r>
              <a:rPr lang="bg-BG" sz="2400" dirty="0" smtClean="0">
                <a:solidFill>
                  <a:srgbClr val="006600"/>
                </a:solidFill>
              </a:rPr>
              <a:t>“ – над 1 690 000 </a:t>
            </a:r>
            <a:r>
              <a:rPr lang="bg-BG" sz="2400" dirty="0">
                <a:solidFill>
                  <a:srgbClr val="006600"/>
                </a:solidFill>
              </a:rPr>
              <a:t>лв.</a:t>
            </a:r>
          </a:p>
          <a:p>
            <a:endParaRPr lang="bg-BG" sz="1800" dirty="0">
              <a:solidFill>
                <a:srgbClr val="006600"/>
              </a:solidFill>
            </a:endParaRPr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g-BG" b="1" dirty="0" smtClean="0">
                <a:solidFill>
                  <a:srgbClr val="124A1B"/>
                </a:solidFill>
              </a:rPr>
              <a:t>ОБЩИНА ВРАЦА</a:t>
            </a:r>
            <a:endParaRPr lang="bg-BG" b="1" dirty="0">
              <a:solidFill>
                <a:srgbClr val="124A1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5562077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z="3200" dirty="0">
                <a:solidFill>
                  <a:srgbClr val="006600"/>
                </a:solidFill>
              </a:rPr>
              <a:t>Бюджет </a:t>
            </a:r>
            <a:r>
              <a:rPr lang="bg-BG" sz="3200" dirty="0" smtClean="0">
                <a:solidFill>
                  <a:srgbClr val="006600"/>
                </a:solidFill>
              </a:rPr>
              <a:t>2020 </a:t>
            </a:r>
            <a:r>
              <a:rPr lang="bg-BG" sz="3200" dirty="0">
                <a:solidFill>
                  <a:srgbClr val="006600"/>
                </a:solidFill>
              </a:rPr>
              <a:t>г. Акценти</a:t>
            </a:r>
            <a:endParaRPr lang="bg-BG" dirty="0">
              <a:solidFill>
                <a:srgbClr val="006600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43230" cy="4602163"/>
          </a:xfrm>
        </p:spPr>
        <p:txBody>
          <a:bodyPr/>
          <a:lstStyle/>
          <a:p>
            <a:endParaRPr lang="bg-BG" sz="1800" b="1" dirty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bg-BG" sz="1800" b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Изяви от културния календар на Община Враца</a:t>
            </a:r>
            <a:endParaRPr lang="bg-BG" sz="1800" b="1" dirty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dirty="0" smtClean="0">
              <a:solidFill>
                <a:srgbClr val="0066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g-BG" b="1" dirty="0" smtClean="0">
                <a:solidFill>
                  <a:schemeClr val="accent1"/>
                </a:solidFill>
              </a:rPr>
              <a:t>ОБЩИНА ВРАЦА</a:t>
            </a:r>
            <a:endParaRPr lang="bg-BG" b="1" dirty="0">
              <a:solidFill>
                <a:schemeClr val="accent1"/>
              </a:solidFill>
            </a:endParaRPr>
          </a:p>
        </p:txBody>
      </p:sp>
      <p:pic>
        <p:nvPicPr>
          <p:cNvPr id="5122" name="Picture 2" descr="\\pc79\share\Budget&amp;Finansi\Anna Hristova\Счетоводство -снимки-Капиталова 2020\Йордановден\33 (6)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404664"/>
            <a:ext cx="4248472" cy="2866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\\pc79\share\Budget&amp;Finansi\Anna Hristova\Счетоводство -снимки-Капиталова 2020\Коледни празници\31 (1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3501008"/>
            <a:ext cx="4248472" cy="2952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\\pc79\share\Budget&amp;Finansi\Anna Hristova\Счетоводство -снимки-Капиталова 2020\Коледни празници\29 (3)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501008"/>
            <a:ext cx="3960440" cy="2976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1174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sz="3200" dirty="0" smtClean="0">
                <a:solidFill>
                  <a:srgbClr val="006600"/>
                </a:solidFill>
              </a:rPr>
              <a:t>Бюджет 2020 г. Акценти</a:t>
            </a:r>
            <a:endParaRPr lang="bg-BG" sz="3200" dirty="0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2"/>
          </p:nvPr>
        </p:nvSpPr>
        <p:spPr>
          <a:xfrm>
            <a:off x="457199" y="1524000"/>
            <a:ext cx="3826769" cy="4602163"/>
          </a:xfrm>
        </p:spPr>
        <p:txBody>
          <a:bodyPr>
            <a:normAutofit/>
          </a:bodyPr>
          <a:lstStyle/>
          <a:p>
            <a:r>
              <a:rPr lang="bg-BG" sz="1800" b="1" dirty="0" smtClean="0">
                <a:solidFill>
                  <a:srgbClr val="006600"/>
                </a:solidFill>
                <a:cs typeface="Times New Roman" pitchFamily="18" charset="0"/>
              </a:rPr>
              <a:t>Изяви </a:t>
            </a:r>
            <a:r>
              <a:rPr lang="bg-BG" sz="1800" b="1" dirty="0">
                <a:solidFill>
                  <a:srgbClr val="006600"/>
                </a:solidFill>
                <a:cs typeface="Times New Roman" pitchFamily="18" charset="0"/>
              </a:rPr>
              <a:t>от културния календар на Община Враца</a:t>
            </a:r>
            <a:r>
              <a:rPr lang="bg-BG" sz="1800" b="1" dirty="0">
                <a:solidFill>
                  <a:srgbClr val="006600"/>
                </a:solidFill>
              </a:rPr>
              <a:t> </a:t>
            </a:r>
            <a:r>
              <a:rPr lang="bg-BG" sz="1800" b="1" dirty="0" smtClean="0">
                <a:solidFill>
                  <a:srgbClr val="006600"/>
                </a:solidFill>
              </a:rPr>
              <a:t>и </a:t>
            </a:r>
            <a:r>
              <a:rPr lang="bg-BG" sz="1800" b="1" dirty="0">
                <a:solidFill>
                  <a:srgbClr val="006600"/>
                </a:solidFill>
              </a:rPr>
              <a:t>спортно-туристически </a:t>
            </a:r>
          </a:p>
          <a:p>
            <a:r>
              <a:rPr lang="bg-BG" sz="1800" b="1" dirty="0">
                <a:solidFill>
                  <a:srgbClr val="006600"/>
                </a:solidFill>
              </a:rPr>
              <a:t>прояви през 2020 г.</a:t>
            </a:r>
            <a:endParaRPr lang="bg-BG" sz="1800" b="1" dirty="0">
              <a:solidFill>
                <a:srgbClr val="006600"/>
              </a:solidFill>
              <a:cs typeface="Times New Roman" pitchFamily="18" charset="0"/>
            </a:endParaRPr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g-BG" b="1" dirty="0" smtClean="0">
                <a:solidFill>
                  <a:schemeClr val="accent1"/>
                </a:solidFill>
              </a:rPr>
              <a:t>ОБЩИНА ВРАЦА</a:t>
            </a:r>
            <a:endParaRPr lang="bg-BG" b="1" dirty="0">
              <a:solidFill>
                <a:schemeClr val="accent1"/>
              </a:solidFill>
            </a:endParaRPr>
          </a:p>
        </p:txBody>
      </p:sp>
      <p:pic>
        <p:nvPicPr>
          <p:cNvPr id="7" name="Картина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5" y="620688"/>
            <a:ext cx="3888431" cy="5328592"/>
          </a:xfrm>
          <a:prstGeom prst="rect">
            <a:avLst/>
          </a:prstGeom>
        </p:spPr>
      </p:pic>
      <p:pic>
        <p:nvPicPr>
          <p:cNvPr id="16" name="Картина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809" y="3068960"/>
            <a:ext cx="3806160" cy="28803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034682"/>
          </a:xfrm>
        </p:spPr>
        <p:txBody>
          <a:bodyPr/>
          <a:lstStyle/>
          <a:p>
            <a:r>
              <a:rPr lang="bg-BG" dirty="0" smtClean="0">
                <a:solidFill>
                  <a:srgbClr val="006600"/>
                </a:solidFill>
              </a:rPr>
              <a:t>Благодаря за вниманието!</a:t>
            </a:r>
            <a:endParaRPr lang="bg-BG" dirty="0">
              <a:solidFill>
                <a:srgbClr val="006600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g-BG" b="1" dirty="0" smtClean="0">
                <a:solidFill>
                  <a:srgbClr val="124A1B"/>
                </a:solidFill>
              </a:rPr>
              <a:t>ОБЩИНА ВРАЦА</a:t>
            </a:r>
            <a:endParaRPr lang="bg-BG" b="1" dirty="0">
              <a:solidFill>
                <a:srgbClr val="124A1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7987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Overr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Custom 6">
      <a:dk1>
        <a:sysClr val="windowText" lastClr="000000"/>
      </a:dk1>
      <a:lt1>
        <a:sysClr val="window" lastClr="FFFFFF"/>
      </a:lt1>
      <a:dk2>
        <a:srgbClr val="124A1B"/>
      </a:dk2>
      <a:lt2>
        <a:srgbClr val="F0FEF8"/>
      </a:lt2>
      <a:accent1>
        <a:srgbClr val="124A1B"/>
      </a:accent1>
      <a:accent2>
        <a:srgbClr val="10C2C2"/>
      </a:accent2>
      <a:accent3>
        <a:srgbClr val="00FF00"/>
      </a:accent3>
      <a:accent4>
        <a:srgbClr val="73F8BC"/>
      </a:accent4>
      <a:accent5>
        <a:srgbClr val="FFFF00"/>
      </a:accent5>
      <a:accent6>
        <a:srgbClr val="FF3300"/>
      </a:accent6>
      <a:hlink>
        <a:srgbClr val="C8F8E6"/>
      </a:hlink>
      <a:folHlink>
        <a:srgbClr val="66CCFF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Custom 6">
    <a:dk1>
      <a:sysClr val="windowText" lastClr="000000"/>
    </a:dk1>
    <a:lt1>
      <a:sysClr val="window" lastClr="FFFFFF"/>
    </a:lt1>
    <a:dk2>
      <a:srgbClr val="124A1B"/>
    </a:dk2>
    <a:lt2>
      <a:srgbClr val="F0FEF8"/>
    </a:lt2>
    <a:accent1>
      <a:srgbClr val="124A1B"/>
    </a:accent1>
    <a:accent2>
      <a:srgbClr val="10C2C2"/>
    </a:accent2>
    <a:accent3>
      <a:srgbClr val="00FF00"/>
    </a:accent3>
    <a:accent4>
      <a:srgbClr val="73F8BC"/>
    </a:accent4>
    <a:accent5>
      <a:srgbClr val="FFFF00"/>
    </a:accent5>
    <a:accent6>
      <a:srgbClr val="FF3300"/>
    </a:accent6>
    <a:hlink>
      <a:srgbClr val="C8F8E6"/>
    </a:hlink>
    <a:folHlink>
      <a:srgbClr val="66CCFF"/>
    </a:folHlink>
  </a:clrScheme>
  <a:fontScheme name="Apex">
    <a:majorFont>
      <a:latin typeface="Lucida Sans"/>
      <a:ea typeface=""/>
      <a:cs typeface=""/>
      <a:font script="Grek" typeface="Arial"/>
      <a:font script="Cyrl" typeface="Arial"/>
      <a:font script="Jpan" typeface="HG丸ｺﾞｼｯｸM-PRO"/>
      <a:font script="Hang" typeface="휴먼옛체"/>
      <a:font script="Hans" typeface="黑体"/>
      <a:font script="Hant" typeface="微軟正黑體"/>
      <a:font script="Arab" typeface="Tahoma"/>
      <a:font script="Hebr" typeface="Levenim MT"/>
      <a:font script="Thai" typeface="Frees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ajorFont>
    <a:minorFont>
      <a:latin typeface="Book Antiqua"/>
      <a:ea typeface=""/>
      <a:cs typeface=""/>
      <a:font script="Grek" typeface="Times New Roman"/>
      <a:font script="Cyrl" typeface="Times New Roman"/>
      <a:font script="Jpan" typeface="HG明朝B"/>
      <a:font script="Hang" typeface="돋움"/>
      <a:font script="Hans" typeface="宋体"/>
      <a:font script="Hant" typeface="新細明體"/>
      <a:font script="Arab" typeface="Times New Roman"/>
      <a:font script="Hebr" typeface="David"/>
      <a:font script="Thai" typeface="EucrosiaUPC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inorFont>
  </a:fontScheme>
  <a:fmtScheme name="Apex">
    <a:fillStyleLst>
      <a:solidFill>
        <a:schemeClr val="phClr"/>
      </a:solidFill>
      <a:gradFill rotWithShape="1">
        <a:gsLst>
          <a:gs pos="20000">
            <a:schemeClr val="phClr">
              <a:tint val="9000"/>
            </a:schemeClr>
          </a:gs>
          <a:gs pos="100000">
            <a:schemeClr val="phClr">
              <a:tint val="70000"/>
              <a:satMod val="100000"/>
            </a:schemeClr>
          </a:gs>
        </a:gsLst>
        <a:path path="circle">
          <a:fillToRect l="-15000" t="-15000" r="115000" b="115000"/>
        </a:path>
      </a:gradFill>
      <a:gradFill rotWithShape="1">
        <a:gsLst>
          <a:gs pos="0">
            <a:schemeClr val="phClr">
              <a:shade val="60000"/>
            </a:schemeClr>
          </a:gs>
          <a:gs pos="33000">
            <a:schemeClr val="phClr">
              <a:tint val="86500"/>
            </a:schemeClr>
          </a:gs>
          <a:gs pos="46750">
            <a:schemeClr val="phClr">
              <a:tint val="71000"/>
              <a:satMod val="112000"/>
            </a:schemeClr>
          </a:gs>
          <a:gs pos="53000">
            <a:schemeClr val="phClr">
              <a:tint val="71000"/>
              <a:satMod val="112000"/>
            </a:schemeClr>
          </a:gs>
          <a:gs pos="68000">
            <a:schemeClr val="phClr">
              <a:tint val="86000"/>
            </a:schemeClr>
          </a:gs>
          <a:gs pos="100000">
            <a:schemeClr val="phClr">
              <a:shade val="60000"/>
            </a:schemeClr>
          </a:gs>
        </a:gsLst>
        <a:lin ang="8350000" scaled="1"/>
      </a:gradFill>
    </a:fillStyleLst>
    <a:lnStyleLst>
      <a:ln w="9525" cap="flat" cmpd="sng" algn="ctr">
        <a:solidFill>
          <a:schemeClr val="phClr">
            <a:shade val="48000"/>
            <a:satMod val="110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130000" dist="101600" dir="2700000" algn="tl" rotWithShape="0">
            <a:srgbClr val="000000">
              <a:alpha val="35000"/>
            </a:srgbClr>
          </a:outerShdw>
        </a:effectLst>
      </a:effectStyle>
      <a:effectStyle>
        <a:effectLst>
          <a:outerShdw blurRad="190500" dist="228600" dir="2700000" sy="90000" rotWithShape="0">
            <a:srgbClr val="000000">
              <a:alpha val="25500"/>
            </a:srgbClr>
          </a:outerShdw>
        </a:effectLst>
      </a:effectStyle>
      <a:effectStyle>
        <a:effectLst>
          <a:outerShdw blurRad="190500" dist="228600" dir="2700000" sy="90000" rotWithShape="0">
            <a:srgbClr val="000000">
              <a:alpha val="25500"/>
            </a:srgbClr>
          </a:outerShdw>
        </a:effectLst>
        <a:scene3d>
          <a:camera prst="orthographicFront" fov="0">
            <a:rot lat="0" lon="0" rev="0"/>
          </a:camera>
          <a:lightRig rig="soft" dir="tl">
            <a:rot lat="0" lon="0" rev="20100000"/>
          </a:lightRig>
        </a:scene3d>
        <a:sp3d>
          <a:bevelT w="50800" h="508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50000"/>
              <a:satMod val="180000"/>
            </a:schemeClr>
          </a:gs>
          <a:gs pos="100000">
            <a:schemeClr val="phClr">
              <a:shade val="45000"/>
              <a:satMod val="120000"/>
            </a:schemeClr>
          </a:gs>
        </a:gsLst>
        <a:path path="circle">
          <a:fillToRect r="100000" b="100000"/>
        </a:path>
      </a:gradFill>
      <a:blipFill>
        <a:blip xmlns:r="http://schemas.openxmlformats.org/officeDocument/2006/relationships" r:embed="rId1">
          <a:duotone>
            <a:schemeClr val="phClr">
              <a:shade val="3000"/>
              <a:satMod val="110000"/>
            </a:schemeClr>
            <a:schemeClr val="phClr">
              <a:tint val="60000"/>
              <a:satMod val="425000"/>
            </a:schemeClr>
          </a:duotone>
        </a:blip>
        <a:stretch>
          <a:fillRect/>
        </a:stretch>
      </a:blip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13430</TotalTime>
  <Words>6070</Words>
  <Application>Microsoft Office PowerPoint</Application>
  <PresentationFormat>On-screen Show (4:3)</PresentationFormat>
  <Paragraphs>1450</Paragraphs>
  <Slides>67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67</vt:i4>
      </vt:variant>
    </vt:vector>
  </HeadingPairs>
  <TitlesOfParts>
    <vt:vector size="68" baseType="lpstr">
      <vt:lpstr>Apex</vt:lpstr>
      <vt:lpstr>ОТЧЕТ ЗА ИЗПЪЛНЕНИЕТО НА БЮДЖЕТА НА ОБЩИНА ВРАЦА ЗА   2020 ГОДИНА</vt:lpstr>
      <vt:lpstr>Отчет за изпълнението на бюджета на Община Враца за  2020 година</vt:lpstr>
      <vt:lpstr>Финансови показатели по бюджета на Община Враца към 31.12.2020 г. </vt:lpstr>
      <vt:lpstr>Приходна част на бюджета към 31.12.2020 г. </vt:lpstr>
      <vt:lpstr>Приходна част на бюджета по отчет към 31.12.2020 г. </vt:lpstr>
      <vt:lpstr>Приходна част на бюджета за 2020 г.  спрямо 2018 г. и 2019 г.</vt:lpstr>
      <vt:lpstr>Приходна част на бюджета за 2020 г. спрямо 2018 г. и 2019 г. </vt:lpstr>
      <vt:lpstr>Приходна част на бюджета за 2020 г. спрямо 2018 г. и 2019 г.</vt:lpstr>
      <vt:lpstr>Приходна част на бюджета за 2020 г. спрямо 2018 г. и 2019 г.</vt:lpstr>
      <vt:lpstr>Сравнителна информация по приходната част на бюджета за 2020 г. спрямо 2018 г. и 2019 г.  Местни дейности  Данъчни приходи</vt:lpstr>
      <vt:lpstr>Сравнителна информация по приходната част на бюджета за 2020 г. спрямо 2018 г. и 2019 г.  Местни дейности  Неданъчни приходи</vt:lpstr>
      <vt:lpstr>Сравнителна информация по приходната част на бюджета за 2020 г. спрямо 2018 г. и 2019 г.   Държавни дейности  Неданъчни приходи</vt:lpstr>
      <vt:lpstr>Приходна част на бюджета Държавни дейности</vt:lpstr>
      <vt:lpstr>Финансови показатели по приходната част на бюджета, в частта държавни дейности по отчетна информация</vt:lpstr>
      <vt:lpstr>Приходна част на бюджета Държавни дейности Неданъчни приходи</vt:lpstr>
      <vt:lpstr>Финансови показатели по приходната част на бюджета, в частта държавни дейности Структура на неданъчните приходи по отчет</vt:lpstr>
      <vt:lpstr>Приходна част на бюджета Държавни дейности Бюджетни взаимоотношения </vt:lpstr>
      <vt:lpstr>Приходна част на бюджета Държавни дейности Финансиране на бюджетното салдо </vt:lpstr>
      <vt:lpstr>Приходна част на бюджета Местни дейности   </vt:lpstr>
      <vt:lpstr>Финансови показатели по приходната част на бюджета, в частта местни дейности по отчетна информация </vt:lpstr>
      <vt:lpstr>Приходна част на бюджета Местни дейности Данъчни приходи  </vt:lpstr>
      <vt:lpstr>Финансови показатели по приходната част на бюджета, в частта местни дейности  Структура на данъчните приходи</vt:lpstr>
      <vt:lpstr>Приходна част на бюджета Местни дейности  Неданъчни приходи</vt:lpstr>
      <vt:lpstr>Финансови показатели по приходната част на бюджета, в частта местни дейности  Структура на неданъчните приходи</vt:lpstr>
      <vt:lpstr>Приходна част на бюджета Местни дейности  Взаимоотношения с Централния бюджет</vt:lpstr>
      <vt:lpstr>Приходна част на бюджета  Местни дейности  Бюджетни взаимоотношения</vt:lpstr>
      <vt:lpstr>Приходна част на бюджета  Местни дейности Финансиране на бюджетното салдо</vt:lpstr>
      <vt:lpstr>Разходна част на бюджета Изпълнение на разходите по  делегирани отговорности</vt:lpstr>
      <vt:lpstr>Разходна част на бюджета Изпълнение на разходите по  делегирани отговорности</vt:lpstr>
      <vt:lpstr>Разходна част на бюджета</vt:lpstr>
      <vt:lpstr>Разходна част на бюджета</vt:lpstr>
      <vt:lpstr>Разходна част на бюджета</vt:lpstr>
      <vt:lpstr>Разходна част на бюджета Обобщена информация на показателите по икономически елементи</vt:lpstr>
      <vt:lpstr>Разходна част на бюджета Структура на показателите по разходната част на бюджета по икономически елементи</vt:lpstr>
      <vt:lpstr>Сравнителна информация за показателите по делегирани отговорности и функции по разходната част на бюджета за 2020 г. спрямо 2018 г. и 2019 г.</vt:lpstr>
      <vt:lpstr>Сравнителна информация за показателите по делегирани отговорности и функции по разходната част на бюджета за 2019 г. спрямо 2017 г. и 2018 г.  Държавни дейности</vt:lpstr>
      <vt:lpstr>Сравнителна информация за показателите по делегирани отговорности и функции по разходната част на бюджета за 2020 г. спрямо 2018 г. и 2019 г.</vt:lpstr>
      <vt:lpstr>Сравнителна информация за показателите по делегирани отговорности и функции по разходната част на бюджета за 2020 г. спрямо 2018 г. и 2019 г.  Местни дейности</vt:lpstr>
      <vt:lpstr>Сравнителна информация за показателите по делегирани отговорности и функции по разходната част на бюджета за 2020 г. спрямо 2018 г. и 2019 г.:</vt:lpstr>
      <vt:lpstr>Сравнителна информация за показателите по делегирани отговорности и функции по разходната част на бюджета за 2020 г. спрямо 2018 г. и 2019 г.  Държавни дейности, дофинансирани с местни приходи</vt:lpstr>
      <vt:lpstr>Разходна част на бюджета Обобщена информация за показателите по разходната част на бюджета по функции</vt:lpstr>
      <vt:lpstr>Разходна част на бюджета Информация за структурата на показателите по разходната част на бюджета по функции</vt:lpstr>
      <vt:lpstr> Информация за реализираните инвестиции по делегирани отговорности</vt:lpstr>
      <vt:lpstr>Планирани средства за инвестиции по бюджета по делегирани дейности и видове разходи</vt:lpstr>
      <vt:lpstr>Реализирани инвестиции по делегирани дейности и видове разходи  </vt:lpstr>
      <vt:lpstr>Финансово състояние Бюджетно салдо и финансиране на бюджетното салдо към 31.12.2020 г. в лева:</vt:lpstr>
      <vt:lpstr>Сметки за средства от                  Европейския съюз</vt:lpstr>
      <vt:lpstr>Общински дълг</vt:lpstr>
      <vt:lpstr>Бюджет 2020 г. Акценти</vt:lpstr>
      <vt:lpstr>Бюджет 2020 г. Акценти</vt:lpstr>
      <vt:lpstr>Бюджет 2020 г. Акценти</vt:lpstr>
      <vt:lpstr>Бюджет 2020 г.  Акценти</vt:lpstr>
      <vt:lpstr>Бюджет 2020 г. Програма за капиталови разходи – Бюджет  Акценти</vt:lpstr>
      <vt:lpstr>Бюджет 2020 г. Акценти</vt:lpstr>
      <vt:lpstr>Бюджет 2020 г. Акценти</vt:lpstr>
      <vt:lpstr>Бюджет 2020 г. Акценти</vt:lpstr>
      <vt:lpstr>Бюджет 2020 г. Акценти</vt:lpstr>
      <vt:lpstr>Бюджет 2020 г. Акценти</vt:lpstr>
      <vt:lpstr>Бюджет 2020 г. Акценти</vt:lpstr>
      <vt:lpstr>Бюджет 2020 г. Акценти</vt:lpstr>
      <vt:lpstr>Бюджет 2020 г.  Акценти</vt:lpstr>
      <vt:lpstr>Бюджет 2020 г. Програма за капиталови разходи - Проекти Акценти</vt:lpstr>
      <vt:lpstr>Бюджет 2020 г. Акценти</vt:lpstr>
      <vt:lpstr>Бюджет 2020 г.  Акценти</vt:lpstr>
      <vt:lpstr>Бюджет 2020 г. Акценти</vt:lpstr>
      <vt:lpstr>Бюджет 2020 г. Акценти</vt:lpstr>
      <vt:lpstr>Благодаря за вниманието!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Rumiana Marinova</dc:creator>
  <cp:lastModifiedBy>Rumiana Marinova</cp:lastModifiedBy>
  <cp:revision>1885</cp:revision>
  <cp:lastPrinted>2017-08-02T14:50:20Z</cp:lastPrinted>
  <dcterms:created xsi:type="dcterms:W3CDTF">2015-07-02T15:46:45Z</dcterms:created>
  <dcterms:modified xsi:type="dcterms:W3CDTF">2021-07-13T12:59:09Z</dcterms:modified>
</cp:coreProperties>
</file>